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750" r:id="rId1"/>
  </p:sldMasterIdLst>
  <p:sldIdLst>
    <p:sldId id="256" r:id="rId2"/>
    <p:sldId id="278" r:id="rId3"/>
    <p:sldId id="270" r:id="rId4"/>
    <p:sldId id="258" r:id="rId5"/>
    <p:sldId id="260" r:id="rId6"/>
    <p:sldId id="261" r:id="rId7"/>
    <p:sldId id="262" r:id="rId8"/>
    <p:sldId id="263" r:id="rId9"/>
    <p:sldId id="264" r:id="rId10"/>
    <p:sldId id="259" r:id="rId11"/>
    <p:sldId id="271" r:id="rId12"/>
    <p:sldId id="272" r:id="rId13"/>
    <p:sldId id="279" r:id="rId14"/>
    <p:sldId id="281" r:id="rId15"/>
    <p:sldId id="280" r:id="rId16"/>
    <p:sldId id="277" r:id="rId17"/>
    <p:sldId id="266" r:id="rId18"/>
  </p:sldIdLst>
  <p:sldSz cx="18288000" cy="10287000"/>
  <p:notesSz cx="6858000" cy="9144000"/>
  <p:embeddedFontLst>
    <p:embeddedFont>
      <p:font typeface="Algerian" panose="04020705040A02060702" pitchFamily="82" charset="0"/>
      <p:regular r:id="rId19"/>
    </p:embeddedFont>
    <p:embeddedFont>
      <p:font typeface="Canva Sans" panose="020B0604020202020204" charset="0"/>
      <p:regular r:id="rId20"/>
    </p:embeddedFont>
    <p:embeddedFont>
      <p:font typeface="Canva Sans Bold" panose="020B0604020202020204" charset="0"/>
      <p:regular r:id="rId21"/>
    </p:embeddedFont>
    <p:embeddedFont>
      <p:font typeface="League Spartan" panose="020B0604020202020204" charset="0"/>
      <p:regular r:id="rId22"/>
    </p:embeddedFont>
    <p:embeddedFont>
      <p:font typeface="Norwester" panose="020B0604020202020204" charset="0"/>
      <p:regular r:id="rId23"/>
    </p:embeddedFont>
    <p:embeddedFont>
      <p:font typeface="Times Neue Roman" panose="020B0604020202020204" charset="0"/>
      <p:regular r:id="rId24"/>
    </p:embeddedFont>
    <p:embeddedFont>
      <p:font typeface="Times Neue Roman Bold" panose="020B0604020202020204" charset="0"/>
      <p:regular r:id="rId25"/>
    </p:embeddedFont>
    <p:embeddedFont>
      <p:font typeface="Tw Cen MT" panose="020B0602020104020603" pitchFamily="34" charset="0"/>
      <p:regular r:id="rId26"/>
      <p:bold r:id="rId27"/>
      <p:italic r:id="rId28"/>
      <p:boldItalic r:id="rId29"/>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152" autoAdjust="0"/>
    <p:restoredTop sz="90313" autoAdjust="0"/>
  </p:normalViewPr>
  <p:slideViewPr>
    <p:cSldViewPr>
      <p:cViewPr varScale="1">
        <p:scale>
          <a:sx n="38" d="100"/>
          <a:sy n="38" d="100"/>
        </p:scale>
        <p:origin x="1036" y="5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8956"/>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font" Target="fonts/font10.fntdata"/><Relationship Id="rId10" Type="http://schemas.openxmlformats.org/officeDocument/2006/relationships/slide" Target="slides/slide9.xml"/><Relationship Id="rId19" Type="http://schemas.openxmlformats.org/officeDocument/2006/relationships/font" Target="fonts/font1.fntdata"/><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presProps" Target="presProp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1" y="-1"/>
            <a:ext cx="18288005" cy="10287002"/>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1" y="1"/>
            <a:ext cx="3457577" cy="10287002"/>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2814637" y="1683545"/>
            <a:ext cx="13187363" cy="3581400"/>
          </a:xfrm>
        </p:spPr>
        <p:txBody>
          <a:bodyPr anchor="b">
            <a:normAutofit/>
          </a:bodyPr>
          <a:lstStyle>
            <a:lvl1pPr algn="l">
              <a:defRPr sz="7200"/>
            </a:lvl1pPr>
          </a:lstStyle>
          <a:p>
            <a:r>
              <a:rPr lang="en-US"/>
              <a:t>Click to edit Master title style</a:t>
            </a:r>
            <a:endParaRPr lang="en-US" dirty="0"/>
          </a:p>
        </p:txBody>
      </p:sp>
      <p:sp>
        <p:nvSpPr>
          <p:cNvPr id="3" name="Subtitle 2"/>
          <p:cNvSpPr>
            <a:spLocks noGrp="1"/>
          </p:cNvSpPr>
          <p:nvPr>
            <p:ph type="subTitle" idx="1"/>
          </p:nvPr>
        </p:nvSpPr>
        <p:spPr>
          <a:xfrm>
            <a:off x="2814637" y="5403057"/>
            <a:ext cx="13187363" cy="2483643"/>
          </a:xfrm>
        </p:spPr>
        <p:txBody>
          <a:bodyPr>
            <a:normAutofit/>
          </a:bodyPr>
          <a:lstStyle>
            <a:lvl1pPr marL="0" indent="0" algn="l">
              <a:buNone/>
              <a:defRPr sz="3000" cap="all" baseline="0">
                <a:solidFill>
                  <a:schemeClr val="tx2"/>
                </a:solidFill>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US"/>
              <a:t>Click to edit Master subtitle style</a:t>
            </a:r>
            <a:endParaRPr lang="en-US" dirty="0"/>
          </a:p>
        </p:txBody>
      </p:sp>
      <p:sp>
        <p:nvSpPr>
          <p:cNvPr id="4" name="Date Placeholder 3"/>
          <p:cNvSpPr>
            <a:spLocks noGrp="1"/>
          </p:cNvSpPr>
          <p:nvPr>
            <p:ph type="dt" sz="half" idx="10"/>
          </p:nvPr>
        </p:nvSpPr>
        <p:spPr>
          <a:xfrm>
            <a:off x="10616267" y="8115302"/>
            <a:ext cx="4114800" cy="547688"/>
          </a:xfrm>
        </p:spPr>
        <p:txBody>
          <a:bodyPr/>
          <a:lstStyle/>
          <a:p>
            <a:fld id="{1D8BD707-D9CF-40AE-B4C6-C98DA3205C09}" type="datetimeFigureOut">
              <a:rPr lang="en-US" smtClean="0"/>
              <a:pPr/>
              <a:t>3/19/2023</a:t>
            </a:fld>
            <a:endParaRPr lang="en-US"/>
          </a:p>
        </p:txBody>
      </p:sp>
      <p:sp>
        <p:nvSpPr>
          <p:cNvPr id="5" name="Footer Placeholder 4"/>
          <p:cNvSpPr>
            <a:spLocks noGrp="1"/>
          </p:cNvSpPr>
          <p:nvPr>
            <p:ph type="ftr" sz="quarter" idx="11"/>
          </p:nvPr>
        </p:nvSpPr>
        <p:spPr>
          <a:xfrm>
            <a:off x="2814636" y="8115302"/>
            <a:ext cx="7687329" cy="547688"/>
          </a:xfrm>
        </p:spPr>
        <p:txBody>
          <a:bodyPr/>
          <a:lstStyle/>
          <a:p>
            <a:endParaRPr lang="en-US"/>
          </a:p>
        </p:txBody>
      </p:sp>
      <p:sp>
        <p:nvSpPr>
          <p:cNvPr id="6" name="Slide Number Placeholder 5"/>
          <p:cNvSpPr>
            <a:spLocks noGrp="1"/>
          </p:cNvSpPr>
          <p:nvPr>
            <p:ph type="sldNum" sz="quarter" idx="12"/>
          </p:nvPr>
        </p:nvSpPr>
        <p:spPr>
          <a:xfrm>
            <a:off x="14845367" y="8115299"/>
            <a:ext cx="1156634" cy="547688"/>
          </a:xfrm>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9860833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12116" y="6456997"/>
            <a:ext cx="14868533" cy="1229033"/>
          </a:xfrm>
        </p:spPr>
        <p:txBody>
          <a:bodyPr anchor="b">
            <a:normAutofit/>
          </a:bodyPr>
          <a:lstStyle>
            <a:lvl1pPr>
              <a:defRPr sz="4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712117" y="909639"/>
            <a:ext cx="14868531" cy="4949667"/>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48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712047" y="7686030"/>
            <a:ext cx="14866289" cy="1023708"/>
          </a:xfrm>
        </p:spPr>
        <p:txBody>
          <a:bodyPr>
            <a:normAutofit/>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3/19/2023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0380361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712185" y="914400"/>
            <a:ext cx="14858933" cy="5143500"/>
          </a:xfrm>
        </p:spPr>
        <p:txBody>
          <a:bodyPr anchor="ctr">
            <a:normAutofit/>
          </a:bodyPr>
          <a:lstStyle>
            <a:lvl1pPr>
              <a:defRPr sz="5400"/>
            </a:lvl1pPr>
          </a:lstStyle>
          <a:p>
            <a:r>
              <a:rPr lang="en-US"/>
              <a:t>Click to edit Master title style</a:t>
            </a:r>
            <a:endParaRPr lang="en-US" dirty="0"/>
          </a:p>
        </p:txBody>
      </p:sp>
      <p:sp>
        <p:nvSpPr>
          <p:cNvPr id="4" name="Text Placeholder 3"/>
          <p:cNvSpPr>
            <a:spLocks noGrp="1"/>
          </p:cNvSpPr>
          <p:nvPr>
            <p:ph type="body" sz="half" idx="2"/>
          </p:nvPr>
        </p:nvSpPr>
        <p:spPr>
          <a:xfrm>
            <a:off x="1712116" y="6629399"/>
            <a:ext cx="14856689" cy="2057399"/>
          </a:xfrm>
        </p:spPr>
        <p:txBody>
          <a:bodyPr anchor="ctr">
            <a:normAutofit/>
          </a:bodyPr>
          <a:lstStyle>
            <a:lvl1pPr marL="0" indent="0">
              <a:buNone/>
              <a:defRPr sz="27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3/19/2023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0792511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69318" y="914399"/>
            <a:ext cx="13954128" cy="4122644"/>
          </a:xfrm>
        </p:spPr>
        <p:txBody>
          <a:bodyPr anchor="ctr">
            <a:normAutofit/>
          </a:bodyPr>
          <a:lstStyle>
            <a:lvl1pPr>
              <a:defRPr sz="5400"/>
            </a:lvl1pPr>
          </a:lstStyle>
          <a:p>
            <a:r>
              <a:rPr lang="en-US"/>
              <a:t>Click to edit Master title style</a:t>
            </a:r>
            <a:endParaRPr lang="en-US" dirty="0"/>
          </a:p>
        </p:txBody>
      </p:sp>
      <p:sp>
        <p:nvSpPr>
          <p:cNvPr id="12" name="Text Placeholder 3"/>
          <p:cNvSpPr>
            <a:spLocks noGrp="1"/>
          </p:cNvSpPr>
          <p:nvPr>
            <p:ph type="body" sz="half" idx="13"/>
          </p:nvPr>
        </p:nvSpPr>
        <p:spPr>
          <a:xfrm>
            <a:off x="2580967" y="5048336"/>
            <a:ext cx="13128449" cy="823452"/>
          </a:xfrm>
        </p:spPr>
        <p:txBody>
          <a:bodyPr anchor="t">
            <a:normAutofit/>
          </a:bodyPr>
          <a:lstStyle>
            <a:lvl1pPr marL="0" indent="0">
              <a:buNone/>
              <a:defRPr sz="21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4" name="Text Placeholder 3"/>
          <p:cNvSpPr>
            <a:spLocks noGrp="1"/>
          </p:cNvSpPr>
          <p:nvPr>
            <p:ph type="body" sz="half" idx="2"/>
          </p:nvPr>
        </p:nvSpPr>
        <p:spPr>
          <a:xfrm>
            <a:off x="1712117" y="6464879"/>
            <a:ext cx="14859003" cy="2234244"/>
          </a:xfrm>
        </p:spPr>
        <p:txBody>
          <a:bodyPr anchor="ctr">
            <a:normAutofit/>
          </a:bodyPr>
          <a:lstStyle>
            <a:lvl1pPr marL="0" indent="0">
              <a:buNone/>
              <a:defRPr sz="27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3/19/2023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
        <p:nvSpPr>
          <p:cNvPr id="60" name="TextBox 59"/>
          <p:cNvSpPr txBox="1"/>
          <p:nvPr/>
        </p:nvSpPr>
        <p:spPr>
          <a:xfrm>
            <a:off x="1355268" y="1098591"/>
            <a:ext cx="914400" cy="877164"/>
          </a:xfrm>
          <a:prstGeom prst="rect">
            <a:avLst/>
          </a:prstGeom>
        </p:spPr>
        <p:txBody>
          <a:bodyPr vert="horz" lIns="137160" tIns="68580" rIns="137160" bIns="6858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12000" dirty="0">
                <a:solidFill>
                  <a:schemeClr val="tx1"/>
                </a:solidFill>
                <a:effectLst/>
              </a:rPr>
              <a:t>“</a:t>
            </a:r>
          </a:p>
        </p:txBody>
      </p:sp>
      <p:sp>
        <p:nvSpPr>
          <p:cNvPr id="61" name="TextBox 60"/>
          <p:cNvSpPr txBox="1"/>
          <p:nvPr/>
        </p:nvSpPr>
        <p:spPr>
          <a:xfrm>
            <a:off x="15806055" y="4147458"/>
            <a:ext cx="914400" cy="877164"/>
          </a:xfrm>
          <a:prstGeom prst="rect">
            <a:avLst/>
          </a:prstGeom>
        </p:spPr>
        <p:txBody>
          <a:bodyPr vert="horz" lIns="137160" tIns="68580" rIns="137160" bIns="6858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12000" dirty="0">
                <a:solidFill>
                  <a:schemeClr val="tx1"/>
                </a:solidFill>
                <a:effectLst/>
              </a:rPr>
              <a:t>”</a:t>
            </a:r>
          </a:p>
        </p:txBody>
      </p:sp>
    </p:spTree>
    <p:extLst>
      <p:ext uri="{BB962C8B-B14F-4D97-AF65-F5344CB8AC3E}">
        <p14:creationId xmlns:p14="http://schemas.microsoft.com/office/powerpoint/2010/main" val="150567704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712116" y="3201062"/>
            <a:ext cx="14859002" cy="3767753"/>
          </a:xfrm>
        </p:spPr>
        <p:txBody>
          <a:bodyPr anchor="b">
            <a:normAutofit/>
          </a:bodyPr>
          <a:lstStyle>
            <a:lvl1pPr>
              <a:defRPr sz="5400"/>
            </a:lvl1pPr>
          </a:lstStyle>
          <a:p>
            <a:r>
              <a:rPr lang="en-US"/>
              <a:t>Click to edit Master title style</a:t>
            </a:r>
            <a:endParaRPr lang="en-US" dirty="0"/>
          </a:p>
        </p:txBody>
      </p:sp>
      <p:sp>
        <p:nvSpPr>
          <p:cNvPr id="4" name="Text Placeholder 3"/>
          <p:cNvSpPr>
            <a:spLocks noGrp="1"/>
          </p:cNvSpPr>
          <p:nvPr>
            <p:ph type="body" sz="half" idx="2"/>
          </p:nvPr>
        </p:nvSpPr>
        <p:spPr>
          <a:xfrm>
            <a:off x="1712047" y="6986483"/>
            <a:ext cx="14856758" cy="1710966"/>
          </a:xfrm>
        </p:spPr>
        <p:txBody>
          <a:bodyPr anchor="t">
            <a:normAutofit/>
          </a:bodyPr>
          <a:lstStyle>
            <a:lvl1pPr marL="0" indent="0">
              <a:buNone/>
              <a:defRPr sz="27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3/19/2023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57950894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712120" y="914400"/>
            <a:ext cx="14858997" cy="28575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712116" y="4011695"/>
            <a:ext cx="4795349" cy="1028700"/>
          </a:xfrm>
        </p:spPr>
        <p:txBody>
          <a:bodyPr anchor="b">
            <a:noAutofit/>
          </a:bodyPr>
          <a:lstStyle>
            <a:lvl1pPr marL="0" indent="0">
              <a:lnSpc>
                <a:spcPct val="90000"/>
              </a:lnSpc>
              <a:buNone/>
              <a:defRPr sz="3600" b="0" cap="all" baseline="0">
                <a:solidFill>
                  <a:schemeClr val="tx1"/>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8" name="Text Placeholder 3"/>
          <p:cNvSpPr>
            <a:spLocks noGrp="1"/>
          </p:cNvSpPr>
          <p:nvPr>
            <p:ph type="body" sz="half" idx="15"/>
          </p:nvPr>
        </p:nvSpPr>
        <p:spPr>
          <a:xfrm>
            <a:off x="1691878" y="5040395"/>
            <a:ext cx="4813103" cy="3646404"/>
          </a:xfrm>
        </p:spPr>
        <p:txBody>
          <a:bodyPr anchor="t">
            <a:normAutofit/>
          </a:bodyPr>
          <a:lstStyle>
            <a:lvl1pPr marL="0" indent="0">
              <a:buNone/>
              <a:defRPr sz="21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9" name="Text Placeholder 4"/>
          <p:cNvSpPr>
            <a:spLocks noGrp="1"/>
          </p:cNvSpPr>
          <p:nvPr>
            <p:ph type="body" sz="quarter" idx="3"/>
          </p:nvPr>
        </p:nvSpPr>
        <p:spPr>
          <a:xfrm>
            <a:off x="6772150" y="4016453"/>
            <a:ext cx="4776578" cy="1028700"/>
          </a:xfrm>
        </p:spPr>
        <p:txBody>
          <a:bodyPr anchor="b">
            <a:noAutofit/>
          </a:bodyPr>
          <a:lstStyle>
            <a:lvl1pPr marL="0" indent="0">
              <a:lnSpc>
                <a:spcPct val="90000"/>
              </a:lnSpc>
              <a:buNone/>
              <a:defRPr sz="3600" b="0" cap="all" baseline="0">
                <a:solidFill>
                  <a:schemeClr val="tx1"/>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10" name="Text Placeholder 3"/>
          <p:cNvSpPr>
            <a:spLocks noGrp="1"/>
          </p:cNvSpPr>
          <p:nvPr>
            <p:ph type="body" sz="half" idx="16"/>
          </p:nvPr>
        </p:nvSpPr>
        <p:spPr>
          <a:xfrm>
            <a:off x="6756320" y="5045153"/>
            <a:ext cx="4793745" cy="3646404"/>
          </a:xfrm>
        </p:spPr>
        <p:txBody>
          <a:bodyPr anchor="t">
            <a:normAutofit/>
          </a:bodyPr>
          <a:lstStyle>
            <a:lvl1pPr marL="0" indent="0">
              <a:buNone/>
              <a:defRPr sz="21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11" name="Text Placeholder 4"/>
          <p:cNvSpPr>
            <a:spLocks noGrp="1"/>
          </p:cNvSpPr>
          <p:nvPr>
            <p:ph type="body" sz="quarter" idx="13"/>
          </p:nvPr>
        </p:nvSpPr>
        <p:spPr>
          <a:xfrm>
            <a:off x="11778663" y="4011695"/>
            <a:ext cx="4792452" cy="1028700"/>
          </a:xfrm>
        </p:spPr>
        <p:txBody>
          <a:bodyPr anchor="b">
            <a:noAutofit/>
          </a:bodyPr>
          <a:lstStyle>
            <a:lvl1pPr marL="0" indent="0">
              <a:lnSpc>
                <a:spcPct val="90000"/>
              </a:lnSpc>
              <a:buNone/>
              <a:defRPr sz="3600" b="0" cap="all" baseline="0">
                <a:solidFill>
                  <a:schemeClr val="tx1"/>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12" name="Text Placeholder 3"/>
          <p:cNvSpPr>
            <a:spLocks noGrp="1"/>
          </p:cNvSpPr>
          <p:nvPr>
            <p:ph type="body" sz="half" idx="17"/>
          </p:nvPr>
        </p:nvSpPr>
        <p:spPr>
          <a:xfrm>
            <a:off x="11778663" y="5040395"/>
            <a:ext cx="4792452" cy="3646404"/>
          </a:xfrm>
        </p:spPr>
        <p:txBody>
          <a:bodyPr anchor="t">
            <a:normAutofit/>
          </a:bodyPr>
          <a:lstStyle>
            <a:lvl1pPr marL="0" indent="0">
              <a:buNone/>
              <a:defRPr sz="21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3" name="Date Placeholder 2"/>
          <p:cNvSpPr>
            <a:spLocks noGrp="1"/>
          </p:cNvSpPr>
          <p:nvPr>
            <p:ph type="dt" sz="half" idx="10"/>
          </p:nvPr>
        </p:nvSpPr>
        <p:spPr/>
        <p:txBody>
          <a:bodyPr/>
          <a:lstStyle/>
          <a:p>
            <a:fld id="{1D8BD707-D9CF-40AE-B4C6-C98DA3205C09}" type="datetimeFigureOut">
              <a:rPr lang="en-US" smtClean="0"/>
              <a:pPr/>
              <a:t>3/19/2023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50265415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712117" y="914400"/>
            <a:ext cx="14858999" cy="28575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712120" y="6606894"/>
            <a:ext cx="4792860" cy="864393"/>
          </a:xfrm>
        </p:spPr>
        <p:txBody>
          <a:bodyPr anchor="b">
            <a:noAutofit/>
          </a:bodyPr>
          <a:lstStyle>
            <a:lvl1pPr marL="0" indent="0">
              <a:lnSpc>
                <a:spcPct val="90000"/>
              </a:lnSpc>
              <a:buNone/>
              <a:defRPr sz="3000" b="0" cap="all" baseline="0">
                <a:solidFill>
                  <a:schemeClr val="tx1"/>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20" name="Picture Placeholder 2"/>
          <p:cNvSpPr>
            <a:spLocks noGrp="1" noChangeAspect="1"/>
          </p:cNvSpPr>
          <p:nvPr>
            <p:ph type="pic" idx="15"/>
          </p:nvPr>
        </p:nvSpPr>
        <p:spPr>
          <a:xfrm>
            <a:off x="1712120" y="4000497"/>
            <a:ext cx="4792860" cy="2286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712120" y="7471288"/>
            <a:ext cx="4792860" cy="1226765"/>
          </a:xfrm>
        </p:spPr>
        <p:txBody>
          <a:bodyPr anchor="t">
            <a:normAutofit/>
          </a:bodyPr>
          <a:lstStyle>
            <a:lvl1pPr marL="0" indent="0">
              <a:buNone/>
              <a:defRPr sz="21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22" name="Text Placeholder 4"/>
          <p:cNvSpPr>
            <a:spLocks noGrp="1"/>
          </p:cNvSpPr>
          <p:nvPr>
            <p:ph type="body" sz="quarter" idx="3"/>
          </p:nvPr>
        </p:nvSpPr>
        <p:spPr>
          <a:xfrm>
            <a:off x="6733580" y="6606894"/>
            <a:ext cx="4800600" cy="864393"/>
          </a:xfrm>
        </p:spPr>
        <p:txBody>
          <a:bodyPr anchor="b">
            <a:noAutofit/>
          </a:bodyPr>
          <a:lstStyle>
            <a:lvl1pPr marL="0" indent="0">
              <a:lnSpc>
                <a:spcPct val="90000"/>
              </a:lnSpc>
              <a:buNone/>
              <a:defRPr sz="3000" b="0" cap="all" baseline="0">
                <a:solidFill>
                  <a:schemeClr val="tx1"/>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23" name="Picture Placeholder 2"/>
          <p:cNvSpPr>
            <a:spLocks noGrp="1" noChangeAspect="1"/>
          </p:cNvSpPr>
          <p:nvPr>
            <p:ph type="pic" idx="21"/>
          </p:nvPr>
        </p:nvSpPr>
        <p:spPr>
          <a:xfrm>
            <a:off x="6733580" y="4000497"/>
            <a:ext cx="4798410" cy="2286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6731390" y="7471286"/>
            <a:ext cx="4800600" cy="1215513"/>
          </a:xfrm>
        </p:spPr>
        <p:txBody>
          <a:bodyPr anchor="t">
            <a:normAutofit/>
          </a:bodyPr>
          <a:lstStyle>
            <a:lvl1pPr marL="0" indent="0">
              <a:buNone/>
              <a:defRPr sz="21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25" name="Text Placeholder 4"/>
          <p:cNvSpPr>
            <a:spLocks noGrp="1"/>
          </p:cNvSpPr>
          <p:nvPr>
            <p:ph type="body" sz="quarter" idx="13"/>
          </p:nvPr>
        </p:nvSpPr>
        <p:spPr>
          <a:xfrm>
            <a:off x="11778851" y="6606893"/>
            <a:ext cx="4786112" cy="864393"/>
          </a:xfrm>
        </p:spPr>
        <p:txBody>
          <a:bodyPr anchor="b">
            <a:noAutofit/>
          </a:bodyPr>
          <a:lstStyle>
            <a:lvl1pPr marL="0" indent="0">
              <a:lnSpc>
                <a:spcPct val="90000"/>
              </a:lnSpc>
              <a:buNone/>
              <a:defRPr sz="3000" b="0" cap="all" baseline="0">
                <a:solidFill>
                  <a:schemeClr val="tx1"/>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26" name="Picture Placeholder 2"/>
          <p:cNvSpPr>
            <a:spLocks noGrp="1" noChangeAspect="1"/>
          </p:cNvSpPr>
          <p:nvPr>
            <p:ph type="pic" idx="22"/>
          </p:nvPr>
        </p:nvSpPr>
        <p:spPr>
          <a:xfrm>
            <a:off x="11778664" y="4000497"/>
            <a:ext cx="4792454" cy="2286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11778663" y="7471281"/>
            <a:ext cx="4792452" cy="1215518"/>
          </a:xfrm>
        </p:spPr>
        <p:txBody>
          <a:bodyPr anchor="t">
            <a:normAutofit/>
          </a:bodyPr>
          <a:lstStyle>
            <a:lvl1pPr marL="0" indent="0">
              <a:buNone/>
              <a:defRPr sz="21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3" name="Date Placeholder 2"/>
          <p:cNvSpPr>
            <a:spLocks noGrp="1"/>
          </p:cNvSpPr>
          <p:nvPr>
            <p:ph type="dt" sz="half" idx="10"/>
          </p:nvPr>
        </p:nvSpPr>
        <p:spPr/>
        <p:txBody>
          <a:bodyPr/>
          <a:lstStyle/>
          <a:p>
            <a:fld id="{1D8BD707-D9CF-40AE-B4C6-C98DA3205C09}" type="datetimeFigureOut">
              <a:rPr lang="en-US" smtClean="0"/>
              <a:pPr/>
              <a:t>3/19/2023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44212117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3/19/2023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07288421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3563601" y="914399"/>
            <a:ext cx="3007517" cy="777240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712115" y="914399"/>
            <a:ext cx="11622885" cy="777240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3/19/2023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9335040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3/19/2023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3998644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12117" y="2128840"/>
            <a:ext cx="14859000" cy="4279106"/>
          </a:xfrm>
        </p:spPr>
        <p:txBody>
          <a:bodyPr anchor="b">
            <a:normAutofit/>
          </a:bodyPr>
          <a:lstStyle>
            <a:lvl1pPr>
              <a:defRPr sz="5400"/>
            </a:lvl1pPr>
          </a:lstStyle>
          <a:p>
            <a:r>
              <a:rPr lang="en-US"/>
              <a:t>Click to edit Master title style</a:t>
            </a:r>
            <a:endParaRPr lang="en-US" dirty="0"/>
          </a:p>
        </p:txBody>
      </p:sp>
      <p:sp>
        <p:nvSpPr>
          <p:cNvPr id="3" name="Text Placeholder 2"/>
          <p:cNvSpPr>
            <a:spLocks noGrp="1"/>
          </p:cNvSpPr>
          <p:nvPr>
            <p:ph type="body" idx="1"/>
          </p:nvPr>
        </p:nvSpPr>
        <p:spPr>
          <a:xfrm>
            <a:off x="1712117" y="6636543"/>
            <a:ext cx="14859000" cy="2062164"/>
          </a:xfrm>
        </p:spPr>
        <p:txBody>
          <a:bodyPr>
            <a:normAutofit/>
          </a:bodyPr>
          <a:lstStyle>
            <a:lvl1pPr marL="0" indent="0">
              <a:buNone/>
              <a:defRPr sz="2700" cap="all" baseline="0">
                <a:solidFill>
                  <a:schemeClr val="tx1">
                    <a:tint val="75000"/>
                  </a:schemeClr>
                </a:solidFill>
              </a:defRPr>
            </a:lvl1pPr>
            <a:lvl2pPr marL="685800" indent="0">
              <a:buNone/>
              <a:defRPr sz="2700">
                <a:solidFill>
                  <a:schemeClr val="tx1">
                    <a:tint val="75000"/>
                  </a:schemeClr>
                </a:solidFill>
              </a:defRPr>
            </a:lvl2pPr>
            <a:lvl3pPr marL="1371600" indent="0">
              <a:buNone/>
              <a:defRPr sz="2700">
                <a:solidFill>
                  <a:schemeClr val="tx1">
                    <a:tint val="75000"/>
                  </a:schemeClr>
                </a:solidFill>
              </a:defRPr>
            </a:lvl3pPr>
            <a:lvl4pPr marL="2057400" indent="0">
              <a:buNone/>
              <a:defRPr sz="2400">
                <a:solidFill>
                  <a:schemeClr val="tx1">
                    <a:tint val="75000"/>
                  </a:schemeClr>
                </a:solidFill>
              </a:defRPr>
            </a:lvl4pPr>
            <a:lvl5pPr marL="2743200" indent="0">
              <a:buNone/>
              <a:defRPr sz="2400">
                <a:solidFill>
                  <a:schemeClr val="tx1">
                    <a:tint val="75000"/>
                  </a:schemeClr>
                </a:solidFill>
              </a:defRPr>
            </a:lvl5pPr>
            <a:lvl6pPr marL="3429000" indent="0">
              <a:buNone/>
              <a:defRPr sz="2400">
                <a:solidFill>
                  <a:schemeClr val="tx1">
                    <a:tint val="75000"/>
                  </a:schemeClr>
                </a:solidFill>
              </a:defRPr>
            </a:lvl6pPr>
            <a:lvl7pPr marL="4114800" indent="0">
              <a:buNone/>
              <a:defRPr sz="2400">
                <a:solidFill>
                  <a:schemeClr val="tx1">
                    <a:tint val="75000"/>
                  </a:schemeClr>
                </a:solidFill>
              </a:defRPr>
            </a:lvl7pPr>
            <a:lvl8pPr marL="4800600" indent="0">
              <a:buNone/>
              <a:defRPr sz="2400">
                <a:solidFill>
                  <a:schemeClr val="tx1">
                    <a:tint val="75000"/>
                  </a:schemeClr>
                </a:solidFill>
              </a:defRPr>
            </a:lvl8pPr>
            <a:lvl9pPr marL="5486400" indent="0">
              <a:buNone/>
              <a:defRPr sz="2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8612321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712116" y="3374229"/>
            <a:ext cx="7317584" cy="53125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9258301" y="3374229"/>
            <a:ext cx="7312817" cy="53125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D8BD707-D9CF-40AE-B4C6-C98DA3205C09}" type="datetimeFigureOut">
              <a:rPr lang="en-US" smtClean="0"/>
              <a:pPr/>
              <a:t>3/19/2023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3079184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712117" y="928690"/>
            <a:ext cx="14859000" cy="2216942"/>
          </a:xfrm>
        </p:spPr>
        <p:txBody>
          <a:bodyPr/>
          <a:lstStyle/>
          <a:p>
            <a:r>
              <a:rPr lang="en-US"/>
              <a:t>Click to edit Master title style</a:t>
            </a:r>
            <a:endParaRPr lang="en-US" dirty="0"/>
          </a:p>
        </p:txBody>
      </p:sp>
      <p:sp>
        <p:nvSpPr>
          <p:cNvPr id="3" name="Text Placeholder 2"/>
          <p:cNvSpPr>
            <a:spLocks noGrp="1"/>
          </p:cNvSpPr>
          <p:nvPr>
            <p:ph type="body" idx="1"/>
          </p:nvPr>
        </p:nvSpPr>
        <p:spPr>
          <a:xfrm>
            <a:off x="2055029" y="3374229"/>
            <a:ext cx="6974675" cy="1235868"/>
          </a:xfrm>
        </p:spPr>
        <p:txBody>
          <a:bodyPr anchor="b"/>
          <a:lstStyle>
            <a:lvl1pPr marL="0" indent="0">
              <a:lnSpc>
                <a:spcPct val="90000"/>
              </a:lnSpc>
              <a:buNone/>
              <a:defRPr sz="3600" b="0" cap="all" baseline="0">
                <a:solidFill>
                  <a:schemeClr val="tx1"/>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4" name="Content Placeholder 3"/>
          <p:cNvSpPr>
            <a:spLocks noGrp="1"/>
          </p:cNvSpPr>
          <p:nvPr>
            <p:ph sz="half" idx="2"/>
          </p:nvPr>
        </p:nvSpPr>
        <p:spPr>
          <a:xfrm>
            <a:off x="1712116" y="4610096"/>
            <a:ext cx="7317587" cy="407670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9601212" y="3374228"/>
            <a:ext cx="6969903" cy="1235868"/>
          </a:xfrm>
        </p:spPr>
        <p:txBody>
          <a:bodyPr anchor="b"/>
          <a:lstStyle>
            <a:lvl1pPr marL="0" indent="0">
              <a:lnSpc>
                <a:spcPct val="90000"/>
              </a:lnSpc>
              <a:buNone/>
              <a:defRPr sz="3600" b="0" cap="all" baseline="0">
                <a:solidFill>
                  <a:schemeClr val="tx1"/>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6" name="Content Placeholder 5"/>
          <p:cNvSpPr>
            <a:spLocks noGrp="1"/>
          </p:cNvSpPr>
          <p:nvPr>
            <p:ph sz="quarter" idx="4"/>
          </p:nvPr>
        </p:nvSpPr>
        <p:spPr>
          <a:xfrm>
            <a:off x="9258300" y="4610096"/>
            <a:ext cx="7312815" cy="407670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D8BD707-D9CF-40AE-B4C6-C98DA3205C09}" type="datetimeFigureOut">
              <a:rPr lang="en-US" smtClean="0"/>
              <a:pPr/>
              <a:t>3/19/2023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5513050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D8BD707-D9CF-40AE-B4C6-C98DA3205C09}" type="datetimeFigureOut">
              <a:rPr lang="en-US" smtClean="0"/>
              <a:pPr/>
              <a:t>3/19/2023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5815919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3/19/2023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2369361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20058" y="914402"/>
            <a:ext cx="5784056" cy="2459826"/>
          </a:xfrm>
        </p:spPr>
        <p:txBody>
          <a:bodyPr anchor="b"/>
          <a:lstStyle>
            <a:lvl1pPr>
              <a:defRPr sz="4800"/>
            </a:lvl1pPr>
          </a:lstStyle>
          <a:p>
            <a:r>
              <a:rPr lang="en-US"/>
              <a:t>Click to edit Master title style</a:t>
            </a:r>
            <a:endParaRPr lang="en-US" dirty="0"/>
          </a:p>
        </p:txBody>
      </p:sp>
      <p:sp>
        <p:nvSpPr>
          <p:cNvPr id="3" name="Content Placeholder 2"/>
          <p:cNvSpPr>
            <a:spLocks noGrp="1"/>
          </p:cNvSpPr>
          <p:nvPr>
            <p:ph idx="1"/>
          </p:nvPr>
        </p:nvSpPr>
        <p:spPr>
          <a:xfrm>
            <a:off x="7734301" y="888999"/>
            <a:ext cx="8836814" cy="7797801"/>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720058" y="3374229"/>
            <a:ext cx="5784056" cy="5312571"/>
          </a:xfr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3/19/2023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3007524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12120" y="914400"/>
            <a:ext cx="8901762" cy="2459829"/>
          </a:xfrm>
        </p:spPr>
        <p:txBody>
          <a:bodyPr anchor="b"/>
          <a:lstStyle>
            <a:lvl1pPr>
              <a:defRPr sz="4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071082" y="914402"/>
            <a:ext cx="5500035" cy="77723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4800"/>
            </a:lvl1pPr>
            <a:lvl2pPr marL="685800" indent="0">
              <a:buNone/>
              <a:defRPr sz="4200"/>
            </a:lvl2pPr>
            <a:lvl3pPr marL="1371600" indent="0">
              <a:buNone/>
              <a:defRPr sz="3600"/>
            </a:lvl3pPr>
            <a:lvl4pPr marL="2057400" indent="0">
              <a:buNone/>
              <a:defRPr sz="3000"/>
            </a:lvl4pPr>
            <a:lvl5pPr marL="2743200" indent="0">
              <a:buNone/>
              <a:defRPr sz="3000"/>
            </a:lvl5pPr>
            <a:lvl6pPr marL="3429000" indent="0">
              <a:buNone/>
              <a:defRPr sz="3000"/>
            </a:lvl6pPr>
            <a:lvl7pPr marL="4114800" indent="0">
              <a:buNone/>
              <a:defRPr sz="3000"/>
            </a:lvl7pPr>
            <a:lvl8pPr marL="4800600" indent="0">
              <a:buNone/>
              <a:defRPr sz="3000"/>
            </a:lvl8pPr>
            <a:lvl9pPr marL="5486400" indent="0">
              <a:buNone/>
              <a:defRPr sz="3000"/>
            </a:lvl9pPr>
          </a:lstStyle>
          <a:p>
            <a:r>
              <a:rPr lang="en-US"/>
              <a:t>Click icon to add picture</a:t>
            </a:r>
            <a:endParaRPr lang="en-US" dirty="0"/>
          </a:p>
        </p:txBody>
      </p:sp>
      <p:sp>
        <p:nvSpPr>
          <p:cNvPr id="4" name="Text Placeholder 3"/>
          <p:cNvSpPr>
            <a:spLocks noGrp="1"/>
          </p:cNvSpPr>
          <p:nvPr>
            <p:ph type="body" sz="half" idx="2"/>
          </p:nvPr>
        </p:nvSpPr>
        <p:spPr>
          <a:xfrm>
            <a:off x="1712116" y="3374229"/>
            <a:ext cx="8901767" cy="5312571"/>
          </a:xfr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3/19/2023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142765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1" y="-1"/>
            <a:ext cx="18288005" cy="10287002"/>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21432" y="1"/>
            <a:ext cx="18080832" cy="10287002"/>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712120" y="927777"/>
            <a:ext cx="14858997" cy="2217855"/>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712119" y="3374230"/>
            <a:ext cx="14858999" cy="531257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1185382" y="8824915"/>
            <a:ext cx="4114800" cy="547688"/>
          </a:xfrm>
          <a:prstGeom prst="rect">
            <a:avLst/>
          </a:prstGeom>
        </p:spPr>
        <p:txBody>
          <a:bodyPr vert="horz" lIns="91440" tIns="45720" rIns="91440" bIns="45720" rtlCol="0" anchor="ctr"/>
          <a:lstStyle>
            <a:lvl1pPr algn="r">
              <a:defRPr sz="1575">
                <a:solidFill>
                  <a:schemeClr val="tx1">
                    <a:tint val="75000"/>
                  </a:schemeClr>
                </a:solidFill>
              </a:defRPr>
            </a:lvl1pPr>
          </a:lstStyle>
          <a:p>
            <a:fld id="{1D8BD707-D9CF-40AE-B4C6-C98DA3205C09}" type="datetimeFigureOut">
              <a:rPr lang="en-US" smtClean="0"/>
              <a:pPr/>
              <a:t>3/19/2023</a:t>
            </a:fld>
            <a:endParaRPr lang="en-US"/>
          </a:p>
        </p:txBody>
      </p:sp>
      <p:sp>
        <p:nvSpPr>
          <p:cNvPr id="5" name="Footer Placeholder 4"/>
          <p:cNvSpPr>
            <a:spLocks noGrp="1"/>
          </p:cNvSpPr>
          <p:nvPr>
            <p:ph type="ftr" sz="quarter" idx="3"/>
          </p:nvPr>
        </p:nvSpPr>
        <p:spPr>
          <a:xfrm>
            <a:off x="1712117" y="8824913"/>
            <a:ext cx="9358964" cy="547688"/>
          </a:xfrm>
          <a:prstGeom prst="rect">
            <a:avLst/>
          </a:prstGeom>
        </p:spPr>
        <p:txBody>
          <a:bodyPr vert="horz" lIns="91440" tIns="45720" rIns="91440" bIns="45720" rtlCol="0" anchor="ctr"/>
          <a:lstStyle>
            <a:lvl1pPr algn="l">
              <a:defRPr sz="1575" cap="all" baseline="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5414482" y="8824912"/>
            <a:ext cx="1156634" cy="547688"/>
          </a:xfrm>
          <a:prstGeom prst="rect">
            <a:avLst/>
          </a:prstGeom>
        </p:spPr>
        <p:txBody>
          <a:bodyPr vert="horz" lIns="91440" tIns="45720" rIns="91440" bIns="45720" rtlCol="0" anchor="ctr"/>
          <a:lstStyle>
            <a:lvl1pPr algn="r">
              <a:defRPr sz="1575">
                <a:solidFill>
                  <a:schemeClr val="tx1">
                    <a:tint val="75000"/>
                  </a:schemeClr>
                </a:solidFill>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315860617"/>
      </p:ext>
    </p:extLst>
  </p:cSld>
  <p:clrMap bg1="dk1" tx1="lt1" bg2="dk2" tx2="lt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 id="2147483762" r:id="rId12"/>
    <p:sldLayoutId id="2147483763" r:id="rId13"/>
    <p:sldLayoutId id="2147483764" r:id="rId14"/>
    <p:sldLayoutId id="2147483765" r:id="rId15"/>
    <p:sldLayoutId id="2147483766" r:id="rId16"/>
    <p:sldLayoutId id="2147483767" r:id="rId17"/>
  </p:sldLayoutIdLst>
  <p:txStyles>
    <p:titleStyle>
      <a:lvl1pPr algn="l" defTabSz="1371600" rtl="0" eaLnBrk="1" latinLnBrk="0" hangingPunct="1">
        <a:lnSpc>
          <a:spcPct val="90000"/>
        </a:lnSpc>
        <a:spcBef>
          <a:spcPct val="0"/>
        </a:spcBef>
        <a:buNone/>
        <a:defRPr sz="5400" kern="1200" cap="all" baseline="0">
          <a:solidFill>
            <a:schemeClr val="tx1"/>
          </a:solidFill>
          <a:latin typeface="+mj-lt"/>
          <a:ea typeface="+mj-ea"/>
          <a:cs typeface="+mj-cs"/>
        </a:defRPr>
      </a:lvl1pPr>
    </p:titleStyle>
    <p:bodyStyle>
      <a:lvl1pPr marL="342900" indent="-342900" algn="l" defTabSz="1371600" rtl="0" eaLnBrk="1" latinLnBrk="0" hangingPunct="1">
        <a:lnSpc>
          <a:spcPct val="120000"/>
        </a:lnSpc>
        <a:spcBef>
          <a:spcPts val="1500"/>
        </a:spcBef>
        <a:buSzPct val="125000"/>
        <a:buFont typeface="Arial" panose="020B0604020202020204" pitchFamily="34" charset="0"/>
        <a:buChar char="•"/>
        <a:defRPr sz="3600" kern="1200">
          <a:solidFill>
            <a:schemeClr val="tx1"/>
          </a:solidFill>
          <a:latin typeface="+mn-lt"/>
          <a:ea typeface="+mn-ea"/>
          <a:cs typeface="+mn-cs"/>
        </a:defRPr>
      </a:lvl1pPr>
      <a:lvl2pPr marL="1028700" indent="-342900" algn="l" defTabSz="1371600" rtl="0" eaLnBrk="1" latinLnBrk="0" hangingPunct="1">
        <a:lnSpc>
          <a:spcPct val="120000"/>
        </a:lnSpc>
        <a:spcBef>
          <a:spcPts val="750"/>
        </a:spcBef>
        <a:buSzPct val="125000"/>
        <a:buFont typeface="Arial" panose="020B0604020202020204" pitchFamily="34" charset="0"/>
        <a:buChar char="•"/>
        <a:defRPr sz="3000" kern="1200">
          <a:solidFill>
            <a:schemeClr val="tx1"/>
          </a:solidFill>
          <a:latin typeface="+mn-lt"/>
          <a:ea typeface="+mn-ea"/>
          <a:cs typeface="+mn-cs"/>
        </a:defRPr>
      </a:lvl2pPr>
      <a:lvl3pPr marL="1714500" indent="-342900" algn="l" defTabSz="1371600" rtl="0" eaLnBrk="1" latinLnBrk="0" hangingPunct="1">
        <a:lnSpc>
          <a:spcPct val="120000"/>
        </a:lnSpc>
        <a:spcBef>
          <a:spcPts val="750"/>
        </a:spcBef>
        <a:buSzPct val="125000"/>
        <a:buFont typeface="Arial" panose="020B0604020202020204" pitchFamily="34" charset="0"/>
        <a:buChar char="•"/>
        <a:defRPr sz="2700" kern="1200">
          <a:solidFill>
            <a:schemeClr val="tx1"/>
          </a:solidFill>
          <a:latin typeface="+mn-lt"/>
          <a:ea typeface="+mn-ea"/>
          <a:cs typeface="+mn-cs"/>
        </a:defRPr>
      </a:lvl3pPr>
      <a:lvl4pPr marL="2400300" indent="-342900" algn="l" defTabSz="1371600" rtl="0" eaLnBrk="1" latinLnBrk="0" hangingPunct="1">
        <a:lnSpc>
          <a:spcPct val="120000"/>
        </a:lnSpc>
        <a:spcBef>
          <a:spcPts val="750"/>
        </a:spcBef>
        <a:buSzPct val="125000"/>
        <a:buFont typeface="Arial" panose="020B0604020202020204" pitchFamily="34" charset="0"/>
        <a:buChar char="•"/>
        <a:defRPr sz="2400" kern="1200">
          <a:solidFill>
            <a:schemeClr val="tx1"/>
          </a:solidFill>
          <a:latin typeface="+mn-lt"/>
          <a:ea typeface="+mn-ea"/>
          <a:cs typeface="+mn-cs"/>
        </a:defRPr>
      </a:lvl4pPr>
      <a:lvl5pPr marL="3086100" indent="-342900" algn="l" defTabSz="1371600" rtl="0" eaLnBrk="1" latinLnBrk="0" hangingPunct="1">
        <a:lnSpc>
          <a:spcPct val="120000"/>
        </a:lnSpc>
        <a:spcBef>
          <a:spcPts val="750"/>
        </a:spcBef>
        <a:buSzPct val="125000"/>
        <a:buFont typeface="Arial" panose="020B0604020202020204" pitchFamily="34" charset="0"/>
        <a:buChar char="•"/>
        <a:defRPr sz="2400" kern="1200">
          <a:solidFill>
            <a:schemeClr val="tx1"/>
          </a:solidFill>
          <a:latin typeface="+mn-lt"/>
          <a:ea typeface="+mn-ea"/>
          <a:cs typeface="+mn-cs"/>
        </a:defRPr>
      </a:lvl5pPr>
      <a:lvl6pPr marL="3771900" indent="-342900" algn="l" defTabSz="1371600" rtl="0" eaLnBrk="1" latinLnBrk="0" hangingPunct="1">
        <a:lnSpc>
          <a:spcPct val="120000"/>
        </a:lnSpc>
        <a:spcBef>
          <a:spcPts val="750"/>
        </a:spcBef>
        <a:buSzPct val="125000"/>
        <a:buFont typeface="Arial" panose="020B0604020202020204" pitchFamily="34" charset="0"/>
        <a:buChar char="•"/>
        <a:defRPr sz="2100" kern="1200">
          <a:solidFill>
            <a:schemeClr val="tx1"/>
          </a:solidFill>
          <a:latin typeface="+mn-lt"/>
          <a:ea typeface="+mn-ea"/>
          <a:cs typeface="+mn-cs"/>
        </a:defRPr>
      </a:lvl6pPr>
      <a:lvl7pPr marL="4457700" indent="-342900" algn="l" defTabSz="1371600" rtl="0" eaLnBrk="1" latinLnBrk="0" hangingPunct="1">
        <a:lnSpc>
          <a:spcPct val="120000"/>
        </a:lnSpc>
        <a:spcBef>
          <a:spcPts val="750"/>
        </a:spcBef>
        <a:buSzPct val="125000"/>
        <a:buFont typeface="Arial" panose="020B0604020202020204" pitchFamily="34" charset="0"/>
        <a:buChar char="•"/>
        <a:defRPr sz="2100" kern="1200">
          <a:solidFill>
            <a:schemeClr val="tx1"/>
          </a:solidFill>
          <a:latin typeface="+mn-lt"/>
          <a:ea typeface="+mn-ea"/>
          <a:cs typeface="+mn-cs"/>
        </a:defRPr>
      </a:lvl7pPr>
      <a:lvl8pPr marL="5143500" indent="-342900" algn="l" defTabSz="1371600" rtl="0" eaLnBrk="1" latinLnBrk="0" hangingPunct="1">
        <a:lnSpc>
          <a:spcPct val="120000"/>
        </a:lnSpc>
        <a:spcBef>
          <a:spcPts val="750"/>
        </a:spcBef>
        <a:buSzPct val="125000"/>
        <a:buFont typeface="Arial" panose="020B0604020202020204" pitchFamily="34" charset="0"/>
        <a:buChar char="•"/>
        <a:defRPr sz="2100" kern="1200">
          <a:solidFill>
            <a:schemeClr val="tx1"/>
          </a:solidFill>
          <a:latin typeface="+mn-lt"/>
          <a:ea typeface="+mn-ea"/>
          <a:cs typeface="+mn-cs"/>
        </a:defRPr>
      </a:lvl8pPr>
      <a:lvl9pPr marL="5829300" indent="-342900" algn="l" defTabSz="1371600" rtl="0" eaLnBrk="1" latinLnBrk="0" hangingPunct="1">
        <a:lnSpc>
          <a:spcPct val="120000"/>
        </a:lnSpc>
        <a:spcBef>
          <a:spcPts val="750"/>
        </a:spcBef>
        <a:buSzPct val="125000"/>
        <a:buFont typeface="Arial" panose="020B0604020202020204" pitchFamily="34" charset="0"/>
        <a:buChar char="•"/>
        <a:defRPr sz="2100" kern="1200">
          <a:solidFill>
            <a:schemeClr val="tx1"/>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7356" r="7356"/>
          <a:stretch>
            <a:fillRect/>
          </a:stretch>
        </p:blipFill>
        <p:spPr>
          <a:xfrm>
            <a:off x="0" y="0"/>
            <a:ext cx="18315214" cy="10287000"/>
          </a:xfrm>
          <a:prstGeom prst="rect">
            <a:avLst/>
          </a:prstGeom>
        </p:spPr>
      </p:pic>
      <p:sp>
        <p:nvSpPr>
          <p:cNvPr id="3" name="TextBox 3"/>
          <p:cNvSpPr txBox="1"/>
          <p:nvPr/>
        </p:nvSpPr>
        <p:spPr>
          <a:xfrm>
            <a:off x="2695161" y="2351860"/>
            <a:ext cx="13808675" cy="1639744"/>
          </a:xfrm>
          <a:prstGeom prst="rect">
            <a:avLst/>
          </a:prstGeom>
        </p:spPr>
        <p:txBody>
          <a:bodyPr lIns="0" tIns="0" rIns="0" bIns="0" rtlCol="0" anchor="t">
            <a:spAutoFit/>
          </a:bodyPr>
          <a:lstStyle/>
          <a:p>
            <a:pPr algn="ctr">
              <a:lnSpc>
                <a:spcPts val="6638"/>
              </a:lnSpc>
            </a:pPr>
            <a:r>
              <a:rPr lang="en-US" sz="4800" b="1" i="0" u="sng" dirty="0">
                <a:effectLst/>
                <a:latin typeface="Times New Roman" panose="02020603050405020304" pitchFamily="18" charset="0"/>
              </a:rPr>
              <a:t>AUTHENTICATION USING CAESAR CIPHER WITH RANDOMLY GENERATED KEY</a:t>
            </a:r>
            <a:endParaRPr lang="en-US" sz="4800" dirty="0">
              <a:latin typeface="Playfair Display Black Bold"/>
            </a:endParaRPr>
          </a:p>
        </p:txBody>
      </p:sp>
      <p:sp>
        <p:nvSpPr>
          <p:cNvPr id="4" name="TextBox 4"/>
          <p:cNvSpPr txBox="1"/>
          <p:nvPr/>
        </p:nvSpPr>
        <p:spPr>
          <a:xfrm>
            <a:off x="11020510" y="7383521"/>
            <a:ext cx="3076489" cy="718145"/>
          </a:xfrm>
          <a:prstGeom prst="rect">
            <a:avLst/>
          </a:prstGeom>
        </p:spPr>
        <p:txBody>
          <a:bodyPr wrap="square" lIns="0" tIns="0" rIns="0" bIns="0" rtlCol="0" anchor="t">
            <a:spAutoFit/>
          </a:bodyPr>
          <a:lstStyle/>
          <a:p>
            <a:pPr algn="l">
              <a:lnSpc>
                <a:spcPts val="5579"/>
              </a:lnSpc>
            </a:pPr>
            <a:r>
              <a:rPr lang="en-US" sz="5579" dirty="0">
                <a:solidFill>
                  <a:srgbClr val="FFFFFF"/>
                </a:solidFill>
                <a:latin typeface="Times New Roman" panose="02020603050405020304" pitchFamily="18" charset="0"/>
                <a:cs typeface="Times New Roman" panose="02020603050405020304" pitchFamily="18" charset="0"/>
              </a:rPr>
              <a:t> </a:t>
            </a:r>
          </a:p>
        </p:txBody>
      </p:sp>
      <p:sp>
        <p:nvSpPr>
          <p:cNvPr id="5" name="TextBox 5"/>
          <p:cNvSpPr txBox="1"/>
          <p:nvPr/>
        </p:nvSpPr>
        <p:spPr>
          <a:xfrm>
            <a:off x="11277600" y="7636930"/>
            <a:ext cx="7612878" cy="2639184"/>
          </a:xfrm>
          <a:prstGeom prst="rect">
            <a:avLst/>
          </a:prstGeom>
        </p:spPr>
        <p:txBody>
          <a:bodyPr lIns="0" tIns="0" rIns="0" bIns="0" rtlCol="0" anchor="t">
            <a:spAutoFit/>
          </a:bodyPr>
          <a:lstStyle/>
          <a:p>
            <a:pPr marL="330864" lvl="1">
              <a:lnSpc>
                <a:spcPts val="3524"/>
              </a:lnSpc>
            </a:pPr>
            <a:r>
              <a:rPr lang="en-US" sz="3064" dirty="0">
                <a:solidFill>
                  <a:srgbClr val="FFFFFF"/>
                </a:solidFill>
                <a:latin typeface="Times New Roman" panose="02020603050405020304" pitchFamily="18" charset="0"/>
                <a:cs typeface="Times New Roman" panose="02020603050405020304" pitchFamily="18" charset="0"/>
              </a:rPr>
              <a:t>GROUP MEMBERS:-</a:t>
            </a:r>
          </a:p>
          <a:p>
            <a:pPr marL="330864" lvl="1">
              <a:lnSpc>
                <a:spcPts val="3524"/>
              </a:lnSpc>
            </a:pPr>
            <a:endParaRPr lang="en-US" sz="3064" dirty="0">
              <a:solidFill>
                <a:srgbClr val="FFFFFF"/>
              </a:solidFill>
              <a:latin typeface="Times New Roman" panose="02020603050405020304" pitchFamily="18" charset="0"/>
              <a:cs typeface="Times New Roman" panose="02020603050405020304" pitchFamily="18" charset="0"/>
            </a:endParaRPr>
          </a:p>
          <a:p>
            <a:pPr marL="330864" lvl="1"/>
            <a:r>
              <a:rPr lang="en-US" sz="2800" dirty="0">
                <a:solidFill>
                  <a:srgbClr val="FFFFFF"/>
                </a:solidFill>
                <a:latin typeface="Times New Roman" panose="02020603050405020304" pitchFamily="18" charset="0"/>
                <a:cs typeface="Times New Roman" panose="02020603050405020304" pitchFamily="18" charset="0"/>
              </a:rPr>
              <a:t>201211101051 - Y. Rajesh</a:t>
            </a:r>
          </a:p>
          <a:p>
            <a:pPr marL="330864" lvl="1"/>
            <a:r>
              <a:rPr lang="en-US" sz="2800" dirty="0">
                <a:solidFill>
                  <a:srgbClr val="FFFFFF"/>
                </a:solidFill>
                <a:latin typeface="Times New Roman" panose="02020603050405020304" pitchFamily="18" charset="0"/>
                <a:cs typeface="Times New Roman" panose="02020603050405020304" pitchFamily="18" charset="0"/>
              </a:rPr>
              <a:t>201211101027 - K. Bhaskar</a:t>
            </a:r>
          </a:p>
          <a:p>
            <a:pPr marL="330864" lvl="1"/>
            <a:r>
              <a:rPr lang="en-US" sz="2800" dirty="0">
                <a:solidFill>
                  <a:srgbClr val="FFFFFF"/>
                </a:solidFill>
                <a:latin typeface="Times New Roman" panose="02020603050405020304" pitchFamily="18" charset="0"/>
                <a:cs typeface="Times New Roman" panose="02020603050405020304" pitchFamily="18" charset="0"/>
              </a:rPr>
              <a:t>201211101029 - </a:t>
            </a:r>
            <a:r>
              <a:rPr lang="en-US" sz="2800" dirty="0" err="1">
                <a:solidFill>
                  <a:srgbClr val="FFFFFF"/>
                </a:solidFill>
                <a:latin typeface="Times New Roman" panose="02020603050405020304" pitchFamily="18" charset="0"/>
                <a:cs typeface="Times New Roman" panose="02020603050405020304" pitchFamily="18" charset="0"/>
              </a:rPr>
              <a:t>K.Audi</a:t>
            </a:r>
            <a:r>
              <a:rPr lang="en-US" sz="2800" dirty="0">
                <a:solidFill>
                  <a:srgbClr val="FFFFFF"/>
                </a:solidFill>
                <a:latin typeface="Times New Roman" panose="02020603050405020304" pitchFamily="18" charset="0"/>
                <a:cs typeface="Times New Roman" panose="02020603050405020304" pitchFamily="18" charset="0"/>
              </a:rPr>
              <a:t> </a:t>
            </a:r>
            <a:r>
              <a:rPr lang="en-US" sz="2800" dirty="0" err="1">
                <a:solidFill>
                  <a:srgbClr val="FFFFFF"/>
                </a:solidFill>
                <a:latin typeface="Times New Roman" panose="02020603050405020304" pitchFamily="18" charset="0"/>
                <a:cs typeface="Times New Roman" panose="02020603050405020304" pitchFamily="18" charset="0"/>
              </a:rPr>
              <a:t>Dinakar</a:t>
            </a:r>
            <a:endParaRPr lang="en-US" sz="2800" dirty="0">
              <a:solidFill>
                <a:srgbClr val="FFFFFF"/>
              </a:solidFill>
              <a:latin typeface="Times New Roman" panose="02020603050405020304" pitchFamily="18" charset="0"/>
              <a:cs typeface="Times New Roman" panose="02020603050405020304" pitchFamily="18" charset="0"/>
            </a:endParaRPr>
          </a:p>
          <a:p>
            <a:pPr marL="330864" lvl="1">
              <a:lnSpc>
                <a:spcPts val="3524"/>
              </a:lnSpc>
            </a:pPr>
            <a:endParaRPr lang="en-US" sz="3064" dirty="0">
              <a:solidFill>
                <a:srgbClr val="FFFFFF"/>
              </a:solidFill>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37D7FE0C-E14B-F101-BC5B-EF9C5227BEBC}"/>
              </a:ext>
            </a:extLst>
          </p:cNvPr>
          <p:cNvPicPr>
            <a:picLocks noChangeAspect="1"/>
          </p:cNvPicPr>
          <p:nvPr/>
        </p:nvPicPr>
        <p:blipFill>
          <a:blip r:embed="rId3">
            <a:alphaModFix amt="85000"/>
            <a:extLst>
              <a:ext uri="{28A0092B-C50C-407E-A947-70E740481C1C}">
                <a14:useLocalDpi xmlns:a14="http://schemas.microsoft.com/office/drawing/2010/main" val="0"/>
              </a:ext>
            </a:extLst>
          </a:blip>
          <a:stretch>
            <a:fillRect/>
          </a:stretch>
        </p:blipFill>
        <p:spPr>
          <a:xfrm>
            <a:off x="3619500" y="92064"/>
            <a:ext cx="11048999" cy="1774840"/>
          </a:xfrm>
          <a:prstGeom prst="rect">
            <a:avLst/>
          </a:prstGeom>
        </p:spPr>
      </p:pic>
      <p:sp>
        <p:nvSpPr>
          <p:cNvPr id="6" name="TextBox 5">
            <a:extLst>
              <a:ext uri="{FF2B5EF4-FFF2-40B4-BE49-F238E27FC236}">
                <a16:creationId xmlns:a16="http://schemas.microsoft.com/office/drawing/2014/main" id="{B0CFC642-02E2-E55A-D08E-68849E326B6A}"/>
              </a:ext>
            </a:extLst>
          </p:cNvPr>
          <p:cNvSpPr txBox="1"/>
          <p:nvPr/>
        </p:nvSpPr>
        <p:spPr>
          <a:xfrm>
            <a:off x="14096999" y="4927454"/>
            <a:ext cx="4958443" cy="1169551"/>
          </a:xfrm>
          <a:prstGeom prst="rect">
            <a:avLst/>
          </a:prstGeom>
          <a:noFill/>
        </p:spPr>
        <p:txBody>
          <a:bodyPr wrap="square" rtlCol="0">
            <a:spAutoFit/>
          </a:bodyPr>
          <a:lstStyle/>
          <a:p>
            <a:pPr>
              <a:lnSpc>
                <a:spcPct val="150000"/>
              </a:lnSpc>
            </a:pPr>
            <a:r>
              <a:rPr lang="en-US" sz="2800" dirty="0">
                <a:latin typeface="Times Neue Roman" panose="020B0604020202020204" charset="0"/>
              </a:rPr>
              <a:t>MINI PROJECT: -</a:t>
            </a:r>
          </a:p>
          <a:p>
            <a:r>
              <a:rPr lang="en-US" sz="2800" dirty="0">
                <a:latin typeface="Times Neue Roman" panose="020B0604020202020204" charset="0"/>
              </a:rPr>
              <a:t>Department: -CSE(AI)</a:t>
            </a:r>
            <a:endParaRPr lang="en-IN" sz="2800" dirty="0">
              <a:latin typeface="Times Neue Roman" panose="020B0604020202020204" charset="0"/>
            </a:endParaRPr>
          </a:p>
        </p:txBody>
      </p:sp>
      <p:sp>
        <p:nvSpPr>
          <p:cNvPr id="8" name="TextBox 7">
            <a:extLst>
              <a:ext uri="{FF2B5EF4-FFF2-40B4-BE49-F238E27FC236}">
                <a16:creationId xmlns:a16="http://schemas.microsoft.com/office/drawing/2014/main" id="{CE3A5CAF-7CB2-4729-D884-0FAEB4FB6E1B}"/>
              </a:ext>
            </a:extLst>
          </p:cNvPr>
          <p:cNvSpPr txBox="1"/>
          <p:nvPr/>
        </p:nvSpPr>
        <p:spPr>
          <a:xfrm>
            <a:off x="643936" y="7742593"/>
            <a:ext cx="5105400" cy="2092881"/>
          </a:xfrm>
          <a:prstGeom prst="rect">
            <a:avLst/>
          </a:prstGeom>
          <a:noFill/>
        </p:spPr>
        <p:txBody>
          <a:bodyPr wrap="square" rtlCol="0">
            <a:spAutoFit/>
          </a:bodyPr>
          <a:lstStyle/>
          <a:p>
            <a:pPr algn="l"/>
            <a:r>
              <a:rPr lang="en-IN" sz="2800" dirty="0">
                <a:latin typeface="Times Neue Roman" panose="020B0604020202020204" charset="0"/>
              </a:rPr>
              <a:t>Under the guidance of :</a:t>
            </a:r>
          </a:p>
          <a:p>
            <a:pPr algn="l"/>
            <a:r>
              <a:rPr lang="en-IN" sz="2800" dirty="0" err="1">
                <a:latin typeface="Times Neue Roman" panose="020B0604020202020204" charset="0"/>
              </a:rPr>
              <a:t>Dr.</a:t>
            </a:r>
            <a:r>
              <a:rPr lang="en-IN" sz="2800" dirty="0">
                <a:latin typeface="Times Neue Roman" panose="020B0604020202020204" charset="0"/>
              </a:rPr>
              <a:t> </a:t>
            </a:r>
            <a:r>
              <a:rPr lang="en-IN" sz="2800" dirty="0" err="1">
                <a:latin typeface="Times Neue Roman" panose="020B0604020202020204" charset="0"/>
              </a:rPr>
              <a:t>M.Chandran</a:t>
            </a:r>
            <a:endParaRPr lang="en-IN" sz="2800" dirty="0">
              <a:latin typeface="Times Neue Roman" panose="020B0604020202020204" charset="0"/>
            </a:endParaRPr>
          </a:p>
          <a:p>
            <a:pPr algn="l"/>
            <a:r>
              <a:rPr lang="en-IN" sz="2800" dirty="0" err="1">
                <a:latin typeface="Times Neue Roman" panose="020B0604020202020204" charset="0"/>
              </a:rPr>
              <a:t>Dr.g.soniyapriyatharshini</a:t>
            </a:r>
            <a:endParaRPr lang="en-IN" sz="2800" dirty="0">
              <a:latin typeface="Times Neue Roman" panose="020B0604020202020204" charset="0"/>
            </a:endParaRPr>
          </a:p>
          <a:p>
            <a:pPr algn="l"/>
            <a:endParaRPr lang="en-IN" sz="2800" dirty="0">
              <a:latin typeface="Times Neue Roman" panose="020B0604020202020204" charset="0"/>
            </a:endParaRPr>
          </a:p>
          <a:p>
            <a:endParaRPr lang="en-IN"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4226" b="4226"/>
          <a:stretch>
            <a:fillRect/>
          </a:stretch>
        </p:blipFill>
        <p:spPr>
          <a:xfrm>
            <a:off x="28575" y="38100"/>
            <a:ext cx="18288000" cy="10287000"/>
          </a:xfrm>
          <a:prstGeom prst="rect">
            <a:avLst/>
          </a:prstGeom>
        </p:spPr>
      </p:pic>
      <p:graphicFrame>
        <p:nvGraphicFramePr>
          <p:cNvPr id="3" name="Table 3"/>
          <p:cNvGraphicFramePr>
            <a:graphicFrameLocks noGrp="1"/>
          </p:cNvGraphicFramePr>
          <p:nvPr>
            <p:extLst>
              <p:ext uri="{D42A27DB-BD31-4B8C-83A1-F6EECF244321}">
                <p14:modId xmlns:p14="http://schemas.microsoft.com/office/powerpoint/2010/main" val="120304474"/>
              </p:ext>
            </p:extLst>
          </p:nvPr>
        </p:nvGraphicFramePr>
        <p:xfrm>
          <a:off x="838201" y="1333500"/>
          <a:ext cx="16687800" cy="8470823"/>
        </p:xfrm>
        <a:graphic>
          <a:graphicData uri="http://schemas.openxmlformats.org/drawingml/2006/table">
            <a:tbl>
              <a:tblPr/>
              <a:tblGrid>
                <a:gridCol w="2752269">
                  <a:extLst>
                    <a:ext uri="{9D8B030D-6E8A-4147-A177-3AD203B41FA5}">
                      <a16:colId xmlns:a16="http://schemas.microsoft.com/office/drawing/2014/main" val="20000"/>
                    </a:ext>
                  </a:extLst>
                </a:gridCol>
                <a:gridCol w="3170004">
                  <a:extLst>
                    <a:ext uri="{9D8B030D-6E8A-4147-A177-3AD203B41FA5}">
                      <a16:colId xmlns:a16="http://schemas.microsoft.com/office/drawing/2014/main" val="20001"/>
                    </a:ext>
                  </a:extLst>
                </a:gridCol>
                <a:gridCol w="3327874">
                  <a:extLst>
                    <a:ext uri="{9D8B030D-6E8A-4147-A177-3AD203B41FA5}">
                      <a16:colId xmlns:a16="http://schemas.microsoft.com/office/drawing/2014/main" val="20002"/>
                    </a:ext>
                  </a:extLst>
                </a:gridCol>
                <a:gridCol w="5257714">
                  <a:extLst>
                    <a:ext uri="{9D8B030D-6E8A-4147-A177-3AD203B41FA5}">
                      <a16:colId xmlns:a16="http://schemas.microsoft.com/office/drawing/2014/main" val="20003"/>
                    </a:ext>
                  </a:extLst>
                </a:gridCol>
                <a:gridCol w="2179939">
                  <a:extLst>
                    <a:ext uri="{9D8B030D-6E8A-4147-A177-3AD203B41FA5}">
                      <a16:colId xmlns:a16="http://schemas.microsoft.com/office/drawing/2014/main" val="20004"/>
                    </a:ext>
                  </a:extLst>
                </a:gridCol>
              </a:tblGrid>
              <a:tr h="734627">
                <a:tc>
                  <a:txBody>
                    <a:bodyPr/>
                    <a:lstStyle/>
                    <a:p>
                      <a:pPr algn="l">
                        <a:defRPr/>
                      </a:pPr>
                      <a:r>
                        <a:rPr lang="en-US" sz="2100" dirty="0">
                          <a:solidFill>
                            <a:srgbClr val="FFFFFF"/>
                          </a:solidFill>
                          <a:latin typeface="Times New Roman" panose="02020603050405020304" pitchFamily="18" charset="0"/>
                          <a:cs typeface="Times New Roman" panose="02020603050405020304" pitchFamily="18" charset="0"/>
                        </a:rPr>
                        <a:t>TITLE OF THE PAPER</a:t>
                      </a:r>
                      <a:endParaRPr lang="en-US" sz="1100" dirty="0">
                        <a:latin typeface="Times New Roman" panose="02020603050405020304" pitchFamily="18" charset="0"/>
                        <a:cs typeface="Times New Roman" panose="02020603050405020304" pitchFamily="18" charset="0"/>
                      </a:endParaRPr>
                    </a:p>
                  </a:txBody>
                  <a:tcP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l">
                        <a:defRPr/>
                      </a:pPr>
                      <a:r>
                        <a:rPr lang="en-US" sz="2100" dirty="0">
                          <a:solidFill>
                            <a:srgbClr val="FFFFFF"/>
                          </a:solidFill>
                          <a:latin typeface="Times New Roman" panose="02020603050405020304" pitchFamily="18" charset="0"/>
                          <a:cs typeface="Times New Roman" panose="02020603050405020304" pitchFamily="18" charset="0"/>
                        </a:rPr>
                        <a:t>   AUTHOR NAME</a:t>
                      </a:r>
                      <a:endParaRPr lang="en-US" sz="1100" dirty="0">
                        <a:latin typeface="Times New Roman" panose="02020603050405020304" pitchFamily="18" charset="0"/>
                        <a:cs typeface="Times New Roman" panose="02020603050405020304" pitchFamily="18" charset="0"/>
                      </a:endParaRPr>
                    </a:p>
                  </a:txBody>
                  <a:tcP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l">
                        <a:defRPr/>
                      </a:pPr>
                      <a:r>
                        <a:rPr lang="en-US" sz="2100" dirty="0">
                          <a:solidFill>
                            <a:srgbClr val="FFFFFF"/>
                          </a:solidFill>
                          <a:latin typeface="Times New Roman" panose="02020603050405020304" pitchFamily="18" charset="0"/>
                          <a:cs typeface="Times New Roman" panose="02020603050405020304" pitchFamily="18" charset="0"/>
                        </a:rPr>
                        <a:t>       OBJECTIVE</a:t>
                      </a:r>
                      <a:endParaRPr lang="en-US" sz="1100" dirty="0">
                        <a:latin typeface="Times New Roman" panose="02020603050405020304" pitchFamily="18" charset="0"/>
                        <a:cs typeface="Times New Roman" panose="02020603050405020304" pitchFamily="18" charset="0"/>
                      </a:endParaRPr>
                    </a:p>
                  </a:txBody>
                  <a:tcP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l">
                        <a:defRPr/>
                      </a:pPr>
                      <a:r>
                        <a:rPr lang="en-US" sz="2100" dirty="0">
                          <a:solidFill>
                            <a:srgbClr val="FFFFFF"/>
                          </a:solidFill>
                          <a:latin typeface="Times New Roman" panose="02020603050405020304" pitchFamily="18" charset="0"/>
                          <a:cs typeface="Times New Roman" panose="02020603050405020304" pitchFamily="18" charset="0"/>
                        </a:rPr>
                        <a:t>              RESULTS</a:t>
                      </a:r>
                      <a:endParaRPr lang="en-US" sz="1100" dirty="0">
                        <a:latin typeface="Times New Roman" panose="02020603050405020304" pitchFamily="18" charset="0"/>
                        <a:cs typeface="Times New Roman" panose="02020603050405020304" pitchFamily="18" charset="0"/>
                      </a:endParaRPr>
                    </a:p>
                  </a:txBody>
                  <a:tcP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just">
                        <a:defRPr/>
                      </a:pPr>
                      <a:r>
                        <a:rPr lang="en-US" sz="2400" dirty="0">
                          <a:latin typeface="Times New Roman" panose="02020603050405020304" pitchFamily="18" charset="0"/>
                          <a:cs typeface="Times New Roman" panose="02020603050405020304" pitchFamily="18" charset="0"/>
                        </a:rPr>
                        <a:t>           YEAR</a:t>
                      </a:r>
                    </a:p>
                  </a:txBody>
                  <a:tcP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0"/>
                  </a:ext>
                </a:extLst>
              </a:tr>
              <a:tr h="2341624">
                <a:tc>
                  <a:txBody>
                    <a:bodyPr/>
                    <a:lstStyle/>
                    <a:p>
                      <a:pPr algn="just">
                        <a:defRPr/>
                      </a:pPr>
                      <a:r>
                        <a:rPr lang="en-US" sz="2000" dirty="0">
                          <a:solidFill>
                            <a:srgbClr val="FFFFFF"/>
                          </a:solidFill>
                          <a:latin typeface="Times New Roman" panose="02020603050405020304" pitchFamily="18" charset="0"/>
                          <a:cs typeface="Times New Roman" panose="02020603050405020304" pitchFamily="18" charset="0"/>
                        </a:rPr>
                        <a:t>A research Paper for Symmetric and Asymmetric Cryptography </a:t>
                      </a:r>
                      <a:endParaRPr lang="en-US" sz="2000" dirty="0">
                        <a:latin typeface="Times New Roman" panose="02020603050405020304" pitchFamily="18" charset="0"/>
                        <a:cs typeface="Times New Roman" panose="02020603050405020304" pitchFamily="18" charset="0"/>
                      </a:endParaRPr>
                    </a:p>
                  </a:txBody>
                  <a:tcP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just">
                        <a:defRPr/>
                      </a:pPr>
                      <a:r>
                        <a:rPr lang="en-US" sz="2000" dirty="0">
                          <a:solidFill>
                            <a:srgbClr val="FFFFFF"/>
                          </a:solidFill>
                          <a:latin typeface="Times New Roman" panose="02020603050405020304" pitchFamily="18" charset="0"/>
                          <a:cs typeface="Times New Roman" panose="02020603050405020304" pitchFamily="18" charset="0"/>
                        </a:rPr>
                        <a:t>Akshay Kekunnaya, Rajeshwari Gundla, Siddharth Nanda</a:t>
                      </a:r>
                      <a:endParaRPr lang="en-US" sz="2000" dirty="0">
                        <a:latin typeface="Times New Roman" panose="02020603050405020304" pitchFamily="18" charset="0"/>
                        <a:cs typeface="Times New Roman" panose="02020603050405020304" pitchFamily="18" charset="0"/>
                      </a:endParaRPr>
                    </a:p>
                  </a:txBody>
                  <a:tcP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just">
                        <a:defRPr/>
                      </a:pPr>
                      <a:r>
                        <a:rPr lang="en-US" sz="2000" dirty="0">
                          <a:solidFill>
                            <a:srgbClr val="FFFFFF"/>
                          </a:solidFill>
                          <a:latin typeface="Times New Roman" panose="02020603050405020304" pitchFamily="18" charset="0"/>
                          <a:cs typeface="Times New Roman" panose="02020603050405020304" pitchFamily="18" charset="0"/>
                        </a:rPr>
                        <a:t> what is  use of cryptography and where and when to use cryptography.</a:t>
                      </a:r>
                      <a:endParaRPr lang="en-US" sz="2000" dirty="0">
                        <a:latin typeface="Times New Roman" panose="02020603050405020304" pitchFamily="18" charset="0"/>
                        <a:cs typeface="Times New Roman" panose="02020603050405020304" pitchFamily="18" charset="0"/>
                      </a:endParaRPr>
                    </a:p>
                  </a:txBody>
                  <a:tcP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just">
                        <a:defRPr/>
                      </a:pPr>
                      <a:r>
                        <a:rPr lang="en-US" sz="2000" dirty="0">
                          <a:solidFill>
                            <a:srgbClr val="FFFFFF"/>
                          </a:solidFill>
                          <a:latin typeface="Times New Roman" panose="02020603050405020304" pitchFamily="18" charset="0"/>
                          <a:cs typeface="Times New Roman" panose="02020603050405020304" pitchFamily="18" charset="0"/>
                        </a:rPr>
                        <a:t>We have learned the type of cryptography that is symmetric and asymmetric cryptography. Cryptography is used to ensure that the message sent by the people is secured or not.</a:t>
                      </a:r>
                      <a:endParaRPr lang="en-US" sz="2000" dirty="0">
                        <a:latin typeface="Times New Roman" panose="02020603050405020304" pitchFamily="18" charset="0"/>
                        <a:cs typeface="Times New Roman" panose="02020603050405020304" pitchFamily="18" charset="0"/>
                      </a:endParaRPr>
                    </a:p>
                  </a:txBody>
                  <a:tcP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just">
                        <a:defRPr/>
                      </a:pPr>
                      <a:r>
                        <a:rPr lang="en-US" sz="2100" dirty="0">
                          <a:solidFill>
                            <a:srgbClr val="FFFFFF"/>
                          </a:solidFill>
                          <a:latin typeface="Times New Roman" panose="02020603050405020304" pitchFamily="18" charset="0"/>
                          <a:cs typeface="Times New Roman" panose="02020603050405020304" pitchFamily="18" charset="0"/>
                        </a:rPr>
                        <a:t>               2019</a:t>
                      </a:r>
                      <a:endParaRPr lang="en-US" sz="2100" dirty="0">
                        <a:latin typeface="Times New Roman" panose="02020603050405020304" pitchFamily="18" charset="0"/>
                        <a:cs typeface="Times New Roman" panose="02020603050405020304" pitchFamily="18" charset="0"/>
                      </a:endParaRPr>
                    </a:p>
                  </a:txBody>
                  <a:tcP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1"/>
                  </a:ext>
                </a:extLst>
              </a:tr>
              <a:tr h="2410149">
                <a:tc>
                  <a:txBody>
                    <a:bodyPr/>
                    <a:lstStyle/>
                    <a:p>
                      <a:pPr algn="just">
                        <a:defRPr/>
                      </a:pPr>
                      <a:r>
                        <a:rPr lang="en-US" sz="2000" dirty="0">
                          <a:solidFill>
                            <a:srgbClr val="FFFFFF"/>
                          </a:solidFill>
                          <a:latin typeface="Times New Roman" panose="02020603050405020304" pitchFamily="18" charset="0"/>
                          <a:cs typeface="Times New Roman" panose="02020603050405020304" pitchFamily="18" charset="0"/>
                        </a:rPr>
                        <a:t>A study on symmetric and asymmetric key encryption algorithms. </a:t>
                      </a:r>
                      <a:endParaRPr lang="en-US" sz="2000" dirty="0">
                        <a:latin typeface="Times New Roman" panose="02020603050405020304" pitchFamily="18" charset="0"/>
                        <a:cs typeface="Times New Roman" panose="02020603050405020304" pitchFamily="18" charset="0"/>
                      </a:endParaRPr>
                    </a:p>
                  </a:txBody>
                  <a:tcP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just">
                        <a:defRPr/>
                      </a:pPr>
                      <a:r>
                        <a:rPr lang="en-US" sz="2000" dirty="0" err="1">
                          <a:latin typeface="Times New Roman" panose="02020603050405020304" pitchFamily="18" charset="0"/>
                          <a:cs typeface="Times New Roman" panose="02020603050405020304" pitchFamily="18" charset="0"/>
                        </a:rPr>
                        <a:t>S.Suguna</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Dr.V.Dhanakoti</a:t>
                      </a:r>
                      <a:r>
                        <a:rPr lang="en-US" sz="2000" dirty="0">
                          <a:latin typeface="Times New Roman" panose="02020603050405020304" pitchFamily="18" charset="0"/>
                          <a:cs typeface="Times New Roman" panose="02020603050405020304" pitchFamily="18" charset="0"/>
                        </a:rPr>
                        <a:t>,</a:t>
                      </a:r>
                    </a:p>
                    <a:p>
                      <a:pPr algn="just"/>
                      <a:r>
                        <a:rPr lang="en-US" sz="2000" dirty="0">
                          <a:solidFill>
                            <a:srgbClr val="FFFFFF"/>
                          </a:solidFill>
                          <a:latin typeface="Times New Roman" panose="02020603050405020304" pitchFamily="18" charset="0"/>
                          <a:cs typeface="Times New Roman" panose="02020603050405020304" pitchFamily="18" charset="0"/>
                        </a:rPr>
                        <a:t>R. </a:t>
                      </a:r>
                      <a:r>
                        <a:rPr lang="en-US" sz="2000" dirty="0" err="1">
                          <a:solidFill>
                            <a:srgbClr val="FFFFFF"/>
                          </a:solidFill>
                          <a:latin typeface="Times New Roman" panose="02020603050405020304" pitchFamily="18" charset="0"/>
                          <a:cs typeface="Times New Roman" panose="02020603050405020304" pitchFamily="18" charset="0"/>
                        </a:rPr>
                        <a:t>Manjupriya</a:t>
                      </a:r>
                      <a:endParaRPr lang="en-US" sz="2000" dirty="0">
                        <a:solidFill>
                          <a:srgbClr val="FFFFFF"/>
                        </a:solidFill>
                        <a:latin typeface="Times New Roman" panose="02020603050405020304" pitchFamily="18" charset="0"/>
                        <a:cs typeface="Times New Roman" panose="02020603050405020304" pitchFamily="18" charset="0"/>
                      </a:endParaRPr>
                    </a:p>
                  </a:txBody>
                  <a:tcP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just">
                        <a:defRPr/>
                      </a:pPr>
                      <a:r>
                        <a:rPr lang="en-US" sz="2000" dirty="0">
                          <a:solidFill>
                            <a:srgbClr val="FFFFFF"/>
                          </a:solidFill>
                          <a:latin typeface="Times New Roman" panose="02020603050405020304" pitchFamily="18" charset="0"/>
                          <a:cs typeface="Times New Roman" panose="02020603050405020304" pitchFamily="18" charset="0"/>
                        </a:rPr>
                        <a:t>study of symmetric and Asymmetric key encryption algorithm like AES, DES, TRIPLE DES,</a:t>
                      </a:r>
                      <a:endParaRPr lang="en-US" sz="2000" dirty="0">
                        <a:latin typeface="Times New Roman" panose="02020603050405020304" pitchFamily="18" charset="0"/>
                        <a:cs typeface="Times New Roman" panose="02020603050405020304" pitchFamily="18" charset="0"/>
                      </a:endParaRPr>
                    </a:p>
                  </a:txBody>
                  <a:tcP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just">
                        <a:defRPr/>
                      </a:pPr>
                      <a:r>
                        <a:rPr lang="en-US" sz="2000" dirty="0">
                          <a:solidFill>
                            <a:srgbClr val="FFFFFF"/>
                          </a:solidFill>
                          <a:latin typeface="Times New Roman" panose="02020603050405020304" pitchFamily="18" charset="0"/>
                          <a:cs typeface="Times New Roman" panose="02020603050405020304" pitchFamily="18" charset="0"/>
                        </a:rPr>
                        <a:t>This paper tells about the study of symmetric and Asymmetric key encryption algorithm like AES, DES, TRIPLE DES, RC4, Multiphase encryption, RSA, Elgamal cryptosystem, Digital signature and Diffie Hellman.</a:t>
                      </a:r>
                      <a:endParaRPr lang="en-US" sz="2000" dirty="0">
                        <a:latin typeface="Times New Roman" panose="02020603050405020304" pitchFamily="18" charset="0"/>
                        <a:cs typeface="Times New Roman" panose="02020603050405020304" pitchFamily="18" charset="0"/>
                      </a:endParaRPr>
                    </a:p>
                  </a:txBody>
                  <a:tcP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just">
                        <a:defRPr/>
                      </a:pPr>
                      <a:r>
                        <a:rPr lang="en-US" sz="2100" dirty="0">
                          <a:latin typeface="Times New Roman" panose="02020603050405020304" pitchFamily="18" charset="0"/>
                          <a:cs typeface="Times New Roman" panose="02020603050405020304" pitchFamily="18" charset="0"/>
                        </a:rPr>
                        <a:t>                 2020</a:t>
                      </a:r>
                    </a:p>
                  </a:txBody>
                  <a:tcP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2"/>
                  </a:ext>
                </a:extLst>
              </a:tr>
              <a:tr h="2984423">
                <a:tc>
                  <a:txBody>
                    <a:bodyPr/>
                    <a:lstStyle/>
                    <a:p>
                      <a:pPr algn="just">
                        <a:defRPr/>
                      </a:pPr>
                      <a:r>
                        <a:rPr lang="en-US" sz="2000">
                          <a:solidFill>
                            <a:srgbClr val="FFFFFF"/>
                          </a:solidFill>
                          <a:latin typeface="Times New Roman" panose="02020603050405020304" pitchFamily="18" charset="0"/>
                          <a:cs typeface="Times New Roman" panose="02020603050405020304" pitchFamily="18" charset="0"/>
                        </a:rPr>
                        <a:t>Comparison study of symmetric key and asymmetric key algorithm</a:t>
                      </a:r>
                      <a:endParaRPr lang="en-US" sz="2000">
                        <a:latin typeface="Times New Roman" panose="02020603050405020304" pitchFamily="18" charset="0"/>
                        <a:cs typeface="Times New Roman" panose="02020603050405020304" pitchFamily="18" charset="0"/>
                      </a:endParaRPr>
                    </a:p>
                  </a:txBody>
                  <a:tcP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just">
                        <a:defRPr/>
                      </a:pPr>
                      <a:r>
                        <a:rPr lang="en-US" sz="2000">
                          <a:solidFill>
                            <a:srgbClr val="FFFFFF"/>
                          </a:solidFill>
                          <a:latin typeface="Times New Roman" panose="02020603050405020304" pitchFamily="18" charset="0"/>
                          <a:cs typeface="Times New Roman" panose="02020603050405020304" pitchFamily="18" charset="0"/>
                        </a:rPr>
                        <a:t>Priasnyomo Prima Santoso, Elkin Rilvani, Ahmad Budi Trisnawan , Krisna Adiyarta, Darmawan Napitupulu, Tata Sutabri , Robbi Rahim</a:t>
                      </a:r>
                      <a:endParaRPr lang="en-US" sz="2000">
                        <a:latin typeface="Times New Roman" panose="02020603050405020304" pitchFamily="18" charset="0"/>
                        <a:cs typeface="Times New Roman" panose="02020603050405020304" pitchFamily="18" charset="0"/>
                      </a:endParaRPr>
                    </a:p>
                  </a:txBody>
                  <a:tcP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just">
                        <a:defRPr/>
                      </a:pPr>
                      <a:r>
                        <a:rPr lang="en-US" sz="2000" dirty="0">
                          <a:solidFill>
                            <a:srgbClr val="FFFFFF"/>
                          </a:solidFill>
                          <a:latin typeface="Times New Roman" panose="02020603050405020304" pitchFamily="18" charset="0"/>
                          <a:cs typeface="Times New Roman" panose="02020603050405020304" pitchFamily="18" charset="0"/>
                        </a:rPr>
                        <a:t>This study aims to conduct a review literature on the development of cryptographic algorithms and its application so that it can be known comparison cryptographic algorithm </a:t>
                      </a:r>
                      <a:endParaRPr lang="en-US" sz="2000" dirty="0">
                        <a:latin typeface="Times New Roman" panose="02020603050405020304" pitchFamily="18" charset="0"/>
                        <a:cs typeface="Times New Roman" panose="02020603050405020304" pitchFamily="18" charset="0"/>
                      </a:endParaRPr>
                    </a:p>
                  </a:txBody>
                  <a:tcP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just">
                        <a:defRPr/>
                      </a:pPr>
                      <a:r>
                        <a:rPr lang="en-US" sz="2000" dirty="0">
                          <a:solidFill>
                            <a:srgbClr val="FFFFFF"/>
                          </a:solidFill>
                          <a:latin typeface="Times New Roman" panose="02020603050405020304" pitchFamily="18" charset="0"/>
                          <a:cs typeface="Times New Roman" panose="02020603050405020304" pitchFamily="18" charset="0"/>
                        </a:rPr>
                        <a:t>This section discusses various key symmetric cryptographic algorithms and asymmetric keys from several related literature review article</a:t>
                      </a:r>
                      <a:endParaRPr lang="en-US" sz="2000" dirty="0">
                        <a:latin typeface="Times New Roman" panose="02020603050405020304" pitchFamily="18" charset="0"/>
                        <a:cs typeface="Times New Roman" panose="02020603050405020304" pitchFamily="18" charset="0"/>
                      </a:endParaRPr>
                    </a:p>
                  </a:txBody>
                  <a:tcP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just">
                        <a:defRPr/>
                      </a:pPr>
                      <a:r>
                        <a:rPr lang="en-US" sz="2100" dirty="0">
                          <a:latin typeface="Times New Roman" panose="02020603050405020304" pitchFamily="18" charset="0"/>
                          <a:cs typeface="Times New Roman" panose="02020603050405020304" pitchFamily="18" charset="0"/>
                        </a:rPr>
                        <a:t>                  2022</a:t>
                      </a:r>
                    </a:p>
                  </a:txBody>
                  <a:tcP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4" name="TextBox 3">
            <a:extLst>
              <a:ext uri="{FF2B5EF4-FFF2-40B4-BE49-F238E27FC236}">
                <a16:creationId xmlns:a16="http://schemas.microsoft.com/office/drawing/2014/main" id="{7E8133DC-3203-1959-8C20-C55F6284F601}"/>
              </a:ext>
            </a:extLst>
          </p:cNvPr>
          <p:cNvSpPr txBox="1"/>
          <p:nvPr/>
        </p:nvSpPr>
        <p:spPr>
          <a:xfrm flipH="1">
            <a:off x="5562600" y="391567"/>
            <a:ext cx="5791200" cy="769441"/>
          </a:xfrm>
          <a:prstGeom prst="rect">
            <a:avLst/>
          </a:prstGeom>
          <a:noFill/>
        </p:spPr>
        <p:txBody>
          <a:bodyPr wrap="square" rtlCol="0">
            <a:spAutoFit/>
          </a:bodyPr>
          <a:lstStyle/>
          <a:p>
            <a:r>
              <a:rPr lang="en-IN" sz="4400" dirty="0">
                <a:latin typeface="Algerian" panose="04020705040A02060702" pitchFamily="82" charset="0"/>
              </a:rPr>
              <a:t>LITERATURE SURVEY</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3155FAD7-1403-F6A8-A73A-F44E10A241BA}"/>
              </a:ext>
            </a:extLst>
          </p:cNvPr>
          <p:cNvPicPr>
            <a:picLocks noChangeAspect="1"/>
          </p:cNvPicPr>
          <p:nvPr/>
        </p:nvPicPr>
        <p:blipFill>
          <a:blip r:embed="rId2"/>
          <a:srcRect t="8022" b="8022"/>
          <a:stretch>
            <a:fillRect/>
          </a:stretch>
        </p:blipFill>
        <p:spPr>
          <a:xfrm>
            <a:off x="0" y="0"/>
            <a:ext cx="18288000" cy="10287000"/>
          </a:xfrm>
          <a:prstGeom prst="rect">
            <a:avLst/>
          </a:prstGeom>
        </p:spPr>
      </p:pic>
      <p:sp>
        <p:nvSpPr>
          <p:cNvPr id="4" name="TextBox 3">
            <a:extLst>
              <a:ext uri="{FF2B5EF4-FFF2-40B4-BE49-F238E27FC236}">
                <a16:creationId xmlns:a16="http://schemas.microsoft.com/office/drawing/2014/main" id="{C333D3ED-3083-C15C-AD3A-5E6BF66BC796}"/>
              </a:ext>
            </a:extLst>
          </p:cNvPr>
          <p:cNvSpPr txBox="1"/>
          <p:nvPr/>
        </p:nvSpPr>
        <p:spPr>
          <a:xfrm>
            <a:off x="914400" y="462642"/>
            <a:ext cx="15849600" cy="830997"/>
          </a:xfrm>
          <a:prstGeom prst="rect">
            <a:avLst/>
          </a:prstGeom>
          <a:noFill/>
        </p:spPr>
        <p:txBody>
          <a:bodyPr wrap="square">
            <a:spAutoFit/>
          </a:bodyPr>
          <a:lstStyle/>
          <a:p>
            <a:pPr algn="ctr" fontAlgn="base"/>
            <a:r>
              <a:rPr lang="en-US" sz="4800" dirty="0">
                <a:solidFill>
                  <a:schemeClr val="bg1"/>
                </a:solidFill>
                <a:latin typeface="Algerian" panose="04020705040A02060702" pitchFamily="82" charset="0"/>
              </a:rPr>
              <a:t>EXISTING SYSTEM</a:t>
            </a:r>
            <a:endParaRPr lang="en-US" sz="2800" b="0" i="0" dirty="0">
              <a:solidFill>
                <a:schemeClr val="bg1"/>
              </a:solidFill>
              <a:effectLst/>
              <a:latin typeface="Times Neue Roman" panose="020B0604020202020204" charset="0"/>
            </a:endParaRPr>
          </a:p>
        </p:txBody>
      </p:sp>
      <p:sp>
        <p:nvSpPr>
          <p:cNvPr id="5" name="TextBox 4">
            <a:extLst>
              <a:ext uri="{FF2B5EF4-FFF2-40B4-BE49-F238E27FC236}">
                <a16:creationId xmlns:a16="http://schemas.microsoft.com/office/drawing/2014/main" id="{A127E322-A793-B63E-18D2-CCE2539A25FC}"/>
              </a:ext>
            </a:extLst>
          </p:cNvPr>
          <p:cNvSpPr txBox="1"/>
          <p:nvPr/>
        </p:nvSpPr>
        <p:spPr>
          <a:xfrm>
            <a:off x="1447800" y="2409425"/>
            <a:ext cx="15697200" cy="6694012"/>
          </a:xfrm>
          <a:prstGeom prst="rect">
            <a:avLst/>
          </a:prstGeom>
          <a:noFill/>
        </p:spPr>
        <p:txBody>
          <a:bodyPr wrap="square">
            <a:spAutoFit/>
          </a:bodyPr>
          <a:lstStyle/>
          <a:p>
            <a:pPr marL="342900" lvl="0" indent="-342900" algn="just">
              <a:lnSpc>
                <a:spcPct val="130000"/>
              </a:lnSpc>
              <a:spcBef>
                <a:spcPts val="605"/>
              </a:spcBef>
              <a:spcAft>
                <a:spcPts val="1800"/>
              </a:spcAft>
              <a:buFont typeface="+mj-lt"/>
              <a:buAutoNum type="arabicPeriod"/>
              <a:tabLst>
                <a:tab pos="292100" algn="l"/>
              </a:tabLst>
            </a:pPr>
            <a:r>
              <a:rPr lang="en-IN" sz="3600" kern="100" dirty="0">
                <a:solidFill>
                  <a:schemeClr val="bg1"/>
                </a:solidFill>
                <a:effectLst/>
                <a:latin typeface="Times Neue Roman" panose="020B0604020202020204" charset="0"/>
                <a:ea typeface="Calibri" panose="020F0502020204030204" pitchFamily="34" charset="0"/>
                <a:cs typeface="Times New Roman" panose="02020603050405020304" pitchFamily="18" charset="0"/>
              </a:rPr>
              <a:t>Vulnerable to Brute Force Attack </a:t>
            </a:r>
            <a:endParaRPr lang="en-IN" sz="3200" kern="100" dirty="0">
              <a:solidFill>
                <a:schemeClr val="bg1"/>
              </a:solidFill>
              <a:effectLst/>
              <a:latin typeface="Times Neue Roman" panose="020B0604020202020204" charset="0"/>
              <a:ea typeface="Calibri" panose="020F0502020204030204" pitchFamily="34" charset="0"/>
              <a:cs typeface="Times New Roman" panose="02020603050405020304" pitchFamily="18" charset="0"/>
            </a:endParaRPr>
          </a:p>
          <a:p>
            <a:pPr marL="342900" lvl="0" indent="-342900" algn="just">
              <a:lnSpc>
                <a:spcPct val="130000"/>
              </a:lnSpc>
              <a:spcBef>
                <a:spcPts val="605"/>
              </a:spcBef>
              <a:spcAft>
                <a:spcPts val="1800"/>
              </a:spcAft>
              <a:buFont typeface="+mj-lt"/>
              <a:buAutoNum type="arabicPeriod"/>
              <a:tabLst>
                <a:tab pos="292100" algn="l"/>
              </a:tabLst>
            </a:pPr>
            <a:r>
              <a:rPr lang="en-IN" sz="3600" kern="100" dirty="0">
                <a:solidFill>
                  <a:schemeClr val="bg1"/>
                </a:solidFill>
                <a:effectLst/>
                <a:latin typeface="Times Neue Roman" panose="020B0604020202020204" charset="0"/>
                <a:ea typeface="Calibri" panose="020F0502020204030204" pitchFamily="34" charset="0"/>
                <a:cs typeface="Times New Roman" panose="02020603050405020304" pitchFamily="18" charset="0"/>
              </a:rPr>
              <a:t>Lack of Security</a:t>
            </a:r>
          </a:p>
          <a:p>
            <a:pPr marL="342900" lvl="0" indent="-342900" algn="just">
              <a:lnSpc>
                <a:spcPct val="130000"/>
              </a:lnSpc>
              <a:spcBef>
                <a:spcPts val="605"/>
              </a:spcBef>
              <a:spcAft>
                <a:spcPts val="1800"/>
              </a:spcAft>
              <a:buFont typeface="+mj-lt"/>
              <a:buAutoNum type="arabicPeriod"/>
              <a:tabLst>
                <a:tab pos="292100" algn="l"/>
              </a:tabLst>
            </a:pPr>
            <a:r>
              <a:rPr lang="en-IN" sz="3600" kern="100" dirty="0">
                <a:solidFill>
                  <a:schemeClr val="bg1"/>
                </a:solidFill>
                <a:effectLst/>
                <a:latin typeface="Times Neue Roman" panose="020B0604020202020204" charset="0"/>
                <a:ea typeface="Calibri" panose="020F0502020204030204" pitchFamily="34" charset="0"/>
                <a:cs typeface="Times New Roman" panose="02020603050405020304" pitchFamily="18" charset="0"/>
              </a:rPr>
              <a:t>Limited Key Space </a:t>
            </a:r>
            <a:endParaRPr lang="en-IN" sz="3200" kern="100" dirty="0">
              <a:solidFill>
                <a:schemeClr val="bg1"/>
              </a:solidFill>
              <a:effectLst/>
              <a:latin typeface="Times Neue Roman" panose="020B0604020202020204" charset="0"/>
              <a:ea typeface="Calibri" panose="020F0502020204030204" pitchFamily="34" charset="0"/>
              <a:cs typeface="Times New Roman" panose="02020603050405020304" pitchFamily="18" charset="0"/>
            </a:endParaRPr>
          </a:p>
          <a:p>
            <a:pPr marL="342900" lvl="0" indent="-342900" algn="just">
              <a:lnSpc>
                <a:spcPct val="130000"/>
              </a:lnSpc>
              <a:spcBef>
                <a:spcPts val="605"/>
              </a:spcBef>
              <a:spcAft>
                <a:spcPts val="1800"/>
              </a:spcAft>
              <a:buFont typeface="+mj-lt"/>
              <a:buAutoNum type="arabicPeriod"/>
              <a:tabLst>
                <a:tab pos="292100" algn="l"/>
              </a:tabLst>
            </a:pPr>
            <a:r>
              <a:rPr lang="en-IN" sz="3600" kern="100" dirty="0">
                <a:solidFill>
                  <a:schemeClr val="bg1"/>
                </a:solidFill>
                <a:effectLst/>
                <a:latin typeface="Times Neue Roman" panose="020B0604020202020204" charset="0"/>
                <a:ea typeface="Calibri" panose="020F0502020204030204" pitchFamily="34" charset="0"/>
                <a:cs typeface="Times New Roman" panose="02020603050405020304" pitchFamily="18" charset="0"/>
              </a:rPr>
              <a:t>Not Suitable for Modern Communication</a:t>
            </a:r>
            <a:endParaRPr lang="en-IN" sz="3200" kern="100" dirty="0">
              <a:solidFill>
                <a:schemeClr val="bg1"/>
              </a:solidFill>
              <a:latin typeface="Times Neue Roman" panose="020B0604020202020204" charset="0"/>
              <a:ea typeface="Calibri" panose="020F0502020204030204" pitchFamily="34" charset="0"/>
              <a:cs typeface="Times New Roman" panose="02020603050405020304" pitchFamily="18" charset="0"/>
            </a:endParaRPr>
          </a:p>
          <a:p>
            <a:pPr marL="342900" lvl="0" indent="-342900" algn="just">
              <a:lnSpc>
                <a:spcPct val="130000"/>
              </a:lnSpc>
              <a:spcBef>
                <a:spcPts val="605"/>
              </a:spcBef>
              <a:spcAft>
                <a:spcPts val="1800"/>
              </a:spcAft>
              <a:buFont typeface="+mj-lt"/>
              <a:buAutoNum type="arabicPeriod"/>
              <a:tabLst>
                <a:tab pos="292100" algn="l"/>
              </a:tabLst>
            </a:pPr>
            <a:r>
              <a:rPr lang="en-IN" sz="3600" kern="100" dirty="0">
                <a:solidFill>
                  <a:schemeClr val="bg1"/>
                </a:solidFill>
                <a:effectLst/>
                <a:latin typeface="Times Neue Roman" panose="020B0604020202020204" charset="0"/>
                <a:ea typeface="Calibri" panose="020F0502020204030204" pitchFamily="34" charset="0"/>
                <a:cs typeface="Times New Roman" panose="02020603050405020304" pitchFamily="18" charset="0"/>
              </a:rPr>
              <a:t>Inability to Encrypt Numbers and Symbols</a:t>
            </a:r>
          </a:p>
          <a:p>
            <a:pPr marL="342900" lvl="0" indent="-342900" algn="just">
              <a:lnSpc>
                <a:spcPct val="130000"/>
              </a:lnSpc>
              <a:spcBef>
                <a:spcPts val="605"/>
              </a:spcBef>
              <a:spcAft>
                <a:spcPts val="1800"/>
              </a:spcAft>
              <a:buFont typeface="+mj-lt"/>
              <a:buAutoNum type="arabicPeriod"/>
              <a:tabLst>
                <a:tab pos="292100" algn="l"/>
              </a:tabLst>
            </a:pPr>
            <a:r>
              <a:rPr lang="en-IN" sz="3600" kern="100" dirty="0">
                <a:solidFill>
                  <a:schemeClr val="bg1"/>
                </a:solidFill>
                <a:effectLst/>
                <a:latin typeface="Times Neue Roman" panose="020B0604020202020204" charset="0"/>
                <a:ea typeface="Calibri" panose="020F0502020204030204" pitchFamily="34" charset="0"/>
                <a:cs typeface="Times New Roman" panose="02020603050405020304" pitchFamily="18" charset="0"/>
              </a:rPr>
              <a:t>Languages</a:t>
            </a:r>
            <a:endParaRPr lang="en-IN" sz="3200" kern="100" dirty="0">
              <a:solidFill>
                <a:schemeClr val="bg1"/>
              </a:solidFill>
              <a:effectLst/>
              <a:latin typeface="Times Neue Roman" panose="020B0604020202020204" charset="0"/>
              <a:ea typeface="Calibri" panose="020F0502020204030204" pitchFamily="34" charset="0"/>
              <a:cs typeface="Times New Roman" panose="02020603050405020304" pitchFamily="18" charset="0"/>
            </a:endParaRPr>
          </a:p>
          <a:p>
            <a:pPr marL="457200">
              <a:lnSpc>
                <a:spcPct val="130000"/>
              </a:lnSpc>
              <a:spcAft>
                <a:spcPts val="800"/>
              </a:spcAft>
            </a:pPr>
            <a:r>
              <a:rPr lang="en-IN" sz="2800" b="1" kern="100" dirty="0">
                <a:solidFill>
                  <a:schemeClr val="bg1"/>
                </a:solidFill>
                <a:effectLst/>
                <a:latin typeface="Times Neue Roman" panose="020B0604020202020204" charset="0"/>
                <a:ea typeface="Calibri" panose="020F0502020204030204" pitchFamily="34" charset="0"/>
                <a:cs typeface="Times New Roman" panose="02020603050405020304" pitchFamily="18" charset="0"/>
              </a:rPr>
              <a:t> </a:t>
            </a:r>
            <a:endParaRPr lang="en-IN" sz="2400" kern="100" dirty="0">
              <a:solidFill>
                <a:schemeClr val="bg1"/>
              </a:solidFill>
              <a:effectLst/>
              <a:latin typeface="Times Neue Roman" panose="020B060402020202020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9254369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3155FAD7-1403-F6A8-A73A-F44E10A241BA}"/>
              </a:ext>
            </a:extLst>
          </p:cNvPr>
          <p:cNvPicPr>
            <a:picLocks noChangeAspect="1"/>
          </p:cNvPicPr>
          <p:nvPr/>
        </p:nvPicPr>
        <p:blipFill>
          <a:blip r:embed="rId2"/>
          <a:srcRect t="8022" b="8022"/>
          <a:stretch>
            <a:fillRect/>
          </a:stretch>
        </p:blipFill>
        <p:spPr>
          <a:xfrm>
            <a:off x="0" y="0"/>
            <a:ext cx="18288000" cy="10287000"/>
          </a:xfrm>
          <a:prstGeom prst="rect">
            <a:avLst/>
          </a:prstGeom>
        </p:spPr>
      </p:pic>
      <p:sp>
        <p:nvSpPr>
          <p:cNvPr id="4" name="TextBox 3">
            <a:extLst>
              <a:ext uri="{FF2B5EF4-FFF2-40B4-BE49-F238E27FC236}">
                <a16:creationId xmlns:a16="http://schemas.microsoft.com/office/drawing/2014/main" id="{C333D3ED-3083-C15C-AD3A-5E6BF66BC796}"/>
              </a:ext>
            </a:extLst>
          </p:cNvPr>
          <p:cNvSpPr txBox="1"/>
          <p:nvPr/>
        </p:nvSpPr>
        <p:spPr>
          <a:xfrm>
            <a:off x="533400" y="114300"/>
            <a:ext cx="16459200" cy="12261818"/>
          </a:xfrm>
          <a:prstGeom prst="rect">
            <a:avLst/>
          </a:prstGeom>
          <a:noFill/>
        </p:spPr>
        <p:txBody>
          <a:bodyPr wrap="square">
            <a:spAutoFit/>
          </a:bodyPr>
          <a:lstStyle/>
          <a:p>
            <a:pPr algn="ctr" fontAlgn="base"/>
            <a:r>
              <a:rPr lang="en-US" sz="8000" dirty="0">
                <a:solidFill>
                  <a:schemeClr val="bg1"/>
                </a:solidFill>
                <a:latin typeface="Times Neue Roman" panose="020B0604020202020204" charset="0"/>
              </a:rPr>
              <a:t>      </a:t>
            </a:r>
            <a:r>
              <a:rPr lang="en-US" sz="4800" dirty="0">
                <a:solidFill>
                  <a:schemeClr val="bg1"/>
                </a:solidFill>
                <a:latin typeface="Algerian" panose="04020705040A02060702" pitchFamily="82" charset="0"/>
              </a:rPr>
              <a:t>PROPOSED SYSTEM</a:t>
            </a:r>
            <a:endParaRPr lang="en-US" sz="4800" b="0" i="0" dirty="0">
              <a:solidFill>
                <a:schemeClr val="bg1"/>
              </a:solidFill>
              <a:effectLst/>
              <a:latin typeface="Times Neue Roman" panose="020B0604020202020204" charset="0"/>
            </a:endParaRPr>
          </a:p>
          <a:p>
            <a:pPr marL="342900" lvl="0" indent="-342900" algn="just">
              <a:lnSpc>
                <a:spcPct val="130000"/>
              </a:lnSpc>
              <a:spcBef>
                <a:spcPts val="605"/>
              </a:spcBef>
              <a:spcAft>
                <a:spcPts val="1800"/>
              </a:spcAft>
              <a:buFont typeface="+mj-lt"/>
              <a:buAutoNum type="arabicPeriod"/>
              <a:tabLst>
                <a:tab pos="292100" algn="l"/>
              </a:tabLst>
            </a:pPr>
            <a:r>
              <a:rPr lang="en-IN" sz="3600" kern="100" dirty="0">
                <a:solidFill>
                  <a:schemeClr val="bg1"/>
                </a:solidFill>
                <a:effectLst/>
                <a:latin typeface="Times Neue Roman" panose="020B0604020202020204" charset="0"/>
                <a:ea typeface="Calibri" panose="020F0502020204030204" pitchFamily="34" charset="0"/>
                <a:cs typeface="Times New Roman" panose="02020603050405020304" pitchFamily="18" charset="0"/>
              </a:rPr>
              <a:t>In proposed system increased number of possible keys more than 100 and it is secure against brute force attacks. As it is not possible to decode the message.</a:t>
            </a:r>
          </a:p>
          <a:p>
            <a:pPr marL="342900" lvl="0" indent="-342900" algn="just">
              <a:lnSpc>
                <a:spcPct val="130000"/>
              </a:lnSpc>
              <a:spcBef>
                <a:spcPts val="605"/>
              </a:spcBef>
              <a:spcAft>
                <a:spcPts val="1800"/>
              </a:spcAft>
              <a:buFont typeface="+mj-lt"/>
              <a:buAutoNum type="arabicPeriod"/>
              <a:tabLst>
                <a:tab pos="292100" algn="l"/>
              </a:tabLst>
            </a:pPr>
            <a:r>
              <a:rPr lang="en-IN" sz="3600" kern="100" dirty="0">
                <a:solidFill>
                  <a:schemeClr val="bg1"/>
                </a:solidFill>
                <a:effectLst/>
                <a:latin typeface="Times Neue Roman" panose="020B0604020202020204" charset="0"/>
                <a:ea typeface="Calibri" panose="020F0502020204030204" pitchFamily="34" charset="0"/>
                <a:cs typeface="Times New Roman" panose="02020603050405020304" pitchFamily="18" charset="0"/>
              </a:rPr>
              <a:t>Now Caesar-cipher is very fast and efficient, both in terms of encryption and decryption. </a:t>
            </a:r>
          </a:p>
          <a:p>
            <a:pPr marL="342900" lvl="0" indent="-342900" algn="just">
              <a:lnSpc>
                <a:spcPct val="130000"/>
              </a:lnSpc>
              <a:spcBef>
                <a:spcPts val="605"/>
              </a:spcBef>
              <a:spcAft>
                <a:spcPts val="1800"/>
              </a:spcAft>
              <a:buFont typeface="+mj-lt"/>
              <a:buAutoNum type="arabicPeriod"/>
              <a:tabLst>
                <a:tab pos="292100" algn="l"/>
              </a:tabLst>
            </a:pPr>
            <a:r>
              <a:rPr lang="en-IN" sz="3600" kern="100" dirty="0">
                <a:solidFill>
                  <a:schemeClr val="bg1"/>
                </a:solidFill>
                <a:effectLst/>
                <a:latin typeface="Times Neue Roman" panose="020B0604020202020204" charset="0"/>
                <a:ea typeface="Calibri" panose="020F0502020204030204" pitchFamily="34" charset="0"/>
                <a:cs typeface="Times New Roman" panose="02020603050405020304" pitchFamily="18" charset="0"/>
              </a:rPr>
              <a:t>Increased the key space of Caesar-cipher to large size with more than 100 possible shift values. Along with combination of alphabets, numbers, special characters and symbols as the shift values.</a:t>
            </a:r>
          </a:p>
          <a:p>
            <a:pPr marL="342900" lvl="0" indent="-342900" algn="just">
              <a:lnSpc>
                <a:spcPct val="130000"/>
              </a:lnSpc>
              <a:spcBef>
                <a:spcPts val="605"/>
              </a:spcBef>
              <a:spcAft>
                <a:spcPts val="1800"/>
              </a:spcAft>
              <a:buFont typeface="+mj-lt"/>
              <a:buAutoNum type="arabicPeriod"/>
              <a:tabLst>
                <a:tab pos="292100" algn="l"/>
              </a:tabLst>
            </a:pPr>
            <a:r>
              <a:rPr lang="en-IN" sz="3600" kern="100" dirty="0">
                <a:solidFill>
                  <a:schemeClr val="bg1"/>
                </a:solidFill>
                <a:effectLst/>
                <a:latin typeface="Times Neue Roman" panose="020B0604020202020204" charset="0"/>
                <a:ea typeface="Calibri" panose="020F0502020204030204" pitchFamily="34" charset="0"/>
                <a:cs typeface="Times New Roman" panose="02020603050405020304" pitchFamily="18" charset="0"/>
              </a:rPr>
              <a:t>Include many different types of languages such as English, French, German, Italian, Portuguese, Spanish and Swedish used to encrypt and decrypt the message.</a:t>
            </a:r>
          </a:p>
          <a:p>
            <a:pPr marL="342900" lvl="0" indent="-342900" algn="just">
              <a:lnSpc>
                <a:spcPct val="130000"/>
              </a:lnSpc>
              <a:spcBef>
                <a:spcPts val="605"/>
              </a:spcBef>
              <a:spcAft>
                <a:spcPts val="1800"/>
              </a:spcAft>
              <a:buFont typeface="+mj-lt"/>
              <a:buAutoNum type="arabicPeriod"/>
              <a:tabLst>
                <a:tab pos="292100" algn="l"/>
              </a:tabLst>
            </a:pPr>
            <a:r>
              <a:rPr lang="en-US" sz="3600" dirty="0">
                <a:solidFill>
                  <a:schemeClr val="bg1"/>
                </a:solidFill>
                <a:effectLst/>
                <a:latin typeface="Times Neue Roman" panose="020B0604020202020204" charset="0"/>
                <a:ea typeface="Calibri" panose="020F0502020204030204" pitchFamily="34" charset="0"/>
              </a:rPr>
              <a:t>Increased more secure and reliable communication between sender and receiver</a:t>
            </a:r>
            <a:endParaRPr lang="en-IN" sz="6000" kern="100" dirty="0">
              <a:solidFill>
                <a:schemeClr val="bg1"/>
              </a:solidFill>
              <a:effectLst/>
              <a:latin typeface="Times Neue Roman" panose="020B0604020202020204" charset="0"/>
              <a:ea typeface="Calibri" panose="020F0502020204030204" pitchFamily="34" charset="0"/>
              <a:cs typeface="Times New Roman" panose="02020603050405020304" pitchFamily="18" charset="0"/>
            </a:endParaRPr>
          </a:p>
          <a:p>
            <a:pPr marL="457200">
              <a:lnSpc>
                <a:spcPct val="130000"/>
              </a:lnSpc>
            </a:pPr>
            <a:r>
              <a:rPr lang="en-IN" sz="3600" kern="100" dirty="0">
                <a:solidFill>
                  <a:schemeClr val="bg1"/>
                </a:solidFill>
                <a:effectLst/>
                <a:latin typeface="Times Neue Roman" panose="020B0604020202020204" charset="0"/>
                <a:ea typeface="Calibri" panose="020F0502020204030204" pitchFamily="34" charset="0"/>
                <a:cs typeface="Times New Roman" panose="02020603050405020304" pitchFamily="18" charset="0"/>
              </a:rPr>
              <a:t> </a:t>
            </a:r>
            <a:endParaRPr lang="en-US" sz="4800" b="0" i="0" dirty="0">
              <a:solidFill>
                <a:schemeClr val="bg1"/>
              </a:solidFill>
              <a:effectLst/>
              <a:latin typeface="Times Neue Roman" panose="020B0604020202020204" charset="0"/>
            </a:endParaRPr>
          </a:p>
          <a:p>
            <a:pPr algn="just" fontAlgn="base"/>
            <a:br>
              <a:rPr lang="en-US" sz="4800" dirty="0">
                <a:solidFill>
                  <a:schemeClr val="bg1"/>
                </a:solidFill>
                <a:latin typeface="Times Neue Roman" panose="020B0604020202020204" charset="0"/>
              </a:rPr>
            </a:br>
            <a:endParaRPr lang="en-IN" sz="4800" dirty="0">
              <a:solidFill>
                <a:schemeClr val="bg1"/>
              </a:solidFill>
              <a:latin typeface="Times Neue Roman" panose="020B0604020202020204" charset="0"/>
            </a:endParaRPr>
          </a:p>
        </p:txBody>
      </p:sp>
    </p:spTree>
    <p:extLst>
      <p:ext uri="{BB962C8B-B14F-4D97-AF65-F5344CB8AC3E}">
        <p14:creationId xmlns:p14="http://schemas.microsoft.com/office/powerpoint/2010/main" val="24722090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Security Background Images - Free Download on Freepik">
            <a:extLst>
              <a:ext uri="{FF2B5EF4-FFF2-40B4-BE49-F238E27FC236}">
                <a16:creationId xmlns:a16="http://schemas.microsoft.com/office/drawing/2014/main" id="{CA433BF5-87CB-83F0-CA56-250955C0957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7739"/>
          <a:stretch/>
        </p:blipFill>
        <p:spPr bwMode="auto">
          <a:xfrm>
            <a:off x="0" y="0"/>
            <a:ext cx="18288000" cy="10287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8A409456-B5FB-5D8A-7E4A-56F3E0B15B71}"/>
              </a:ext>
            </a:extLst>
          </p:cNvPr>
          <p:cNvSpPr txBox="1"/>
          <p:nvPr/>
        </p:nvSpPr>
        <p:spPr>
          <a:xfrm>
            <a:off x="647700" y="419100"/>
            <a:ext cx="15544800" cy="2062103"/>
          </a:xfrm>
          <a:prstGeom prst="rect">
            <a:avLst/>
          </a:prstGeom>
          <a:noFill/>
        </p:spPr>
        <p:txBody>
          <a:bodyPr wrap="square" rtlCol="0">
            <a:spAutoFit/>
          </a:bodyPr>
          <a:lstStyle/>
          <a:p>
            <a:r>
              <a:rPr lang="en-IN" sz="4000" dirty="0">
                <a:latin typeface="Algerian" panose="04020705040A02060702" pitchFamily="82" charset="0"/>
              </a:rPr>
              <a:t>													</a:t>
            </a:r>
            <a:r>
              <a:rPr lang="en-IN" sz="4800" dirty="0">
                <a:latin typeface="Algerian" panose="04020705040A02060702" pitchFamily="82" charset="0"/>
              </a:rPr>
              <a:t>Algorithms used</a:t>
            </a:r>
            <a:endParaRPr lang="en-IN" sz="4000" dirty="0">
              <a:latin typeface="Algerian" panose="04020705040A02060702" pitchFamily="82" charset="0"/>
            </a:endParaRPr>
          </a:p>
          <a:p>
            <a:endParaRPr lang="en-IN" sz="4000" dirty="0">
              <a:latin typeface="Algerian" panose="04020705040A02060702" pitchFamily="82" charset="0"/>
            </a:endParaRPr>
          </a:p>
          <a:p>
            <a:endParaRPr lang="en-IN" sz="4000" dirty="0">
              <a:latin typeface="Algerian" panose="04020705040A02060702" pitchFamily="82" charset="0"/>
            </a:endParaRPr>
          </a:p>
        </p:txBody>
      </p:sp>
      <p:sp>
        <p:nvSpPr>
          <p:cNvPr id="5" name="TextBox 4">
            <a:extLst>
              <a:ext uri="{FF2B5EF4-FFF2-40B4-BE49-F238E27FC236}">
                <a16:creationId xmlns:a16="http://schemas.microsoft.com/office/drawing/2014/main" id="{89D43645-4A76-1682-187E-612B293FA3EE}"/>
              </a:ext>
            </a:extLst>
          </p:cNvPr>
          <p:cNvSpPr txBox="1"/>
          <p:nvPr/>
        </p:nvSpPr>
        <p:spPr>
          <a:xfrm>
            <a:off x="533400" y="1714500"/>
            <a:ext cx="15544800" cy="7512185"/>
          </a:xfrm>
          <a:prstGeom prst="rect">
            <a:avLst/>
          </a:prstGeom>
          <a:noFill/>
        </p:spPr>
        <p:txBody>
          <a:bodyPr wrap="square">
            <a:spAutoFit/>
          </a:bodyPr>
          <a:lstStyle/>
          <a:p>
            <a:pPr marL="342900" lvl="0" indent="-342900" algn="just">
              <a:lnSpc>
                <a:spcPct val="130000"/>
              </a:lnSpc>
              <a:spcBef>
                <a:spcPts val="605"/>
              </a:spcBef>
              <a:spcAft>
                <a:spcPts val="1800"/>
              </a:spcAft>
              <a:buFont typeface="Wingdings" panose="05000000000000000000" pitchFamily="2" charset="2"/>
              <a:buChar char=""/>
              <a:tabLst>
                <a:tab pos="292100" algn="l"/>
              </a:tabLst>
            </a:pPr>
            <a:r>
              <a:rPr lang="en-IN" sz="2800" b="1" kern="100" dirty="0">
                <a:effectLst/>
                <a:latin typeface="Times New Roman" panose="02020603050405020304" pitchFamily="18" charset="0"/>
                <a:ea typeface="Calibri" panose="020F0502020204030204" pitchFamily="34" charset="0"/>
                <a:cs typeface="Times New Roman" panose="02020603050405020304" pitchFamily="18" charset="0"/>
              </a:rPr>
              <a:t>Advanced Encryption Standard (AES):</a:t>
            </a:r>
            <a:r>
              <a:rPr lang="en-IN" sz="2800" kern="100" dirty="0">
                <a:effectLst/>
                <a:latin typeface="Times New Roman" panose="02020603050405020304" pitchFamily="18" charset="0"/>
                <a:ea typeface="Calibri" panose="020F0502020204030204" pitchFamily="34" charset="0"/>
                <a:cs typeface="Times New Roman" panose="02020603050405020304" pitchFamily="18" charset="0"/>
              </a:rPr>
              <a:t> AES is a symmetric encryption algorithm that is widely used for securing data. It is a block cipher algorithm that uses a 128-bit block size and key sizes of 128, 192, or 256 bits. </a:t>
            </a:r>
          </a:p>
          <a:p>
            <a:pPr marL="342900" lvl="0" indent="-342900" algn="just">
              <a:lnSpc>
                <a:spcPct val="130000"/>
              </a:lnSpc>
              <a:spcBef>
                <a:spcPts val="605"/>
              </a:spcBef>
              <a:spcAft>
                <a:spcPts val="1800"/>
              </a:spcAft>
              <a:buFont typeface="Wingdings" panose="05000000000000000000" pitchFamily="2" charset="2"/>
              <a:buChar char=""/>
              <a:tabLst>
                <a:tab pos="292100" algn="l"/>
              </a:tabLst>
            </a:pPr>
            <a:r>
              <a:rPr lang="en-IN" sz="2800" b="1" kern="100" dirty="0">
                <a:effectLst/>
                <a:latin typeface="Times New Roman" panose="02020603050405020304" pitchFamily="18" charset="0"/>
                <a:ea typeface="Calibri" panose="020F0502020204030204" pitchFamily="34" charset="0"/>
                <a:cs typeface="Times New Roman" panose="02020603050405020304" pitchFamily="18" charset="0"/>
              </a:rPr>
              <a:t>RSA</a:t>
            </a:r>
            <a:r>
              <a:rPr lang="en-IN" sz="2800" kern="100" dirty="0">
                <a:effectLst/>
                <a:latin typeface="Times New Roman" panose="02020603050405020304" pitchFamily="18" charset="0"/>
                <a:ea typeface="Calibri" panose="020F0502020204030204" pitchFamily="34" charset="0"/>
                <a:cs typeface="Times New Roman" panose="02020603050405020304" pitchFamily="18" charset="0"/>
              </a:rPr>
              <a:t>: RSA is an asymmetric encryption algorithm that is widely used for secure communication, digital signatures, and key exchange. </a:t>
            </a:r>
          </a:p>
          <a:p>
            <a:pPr marL="342900" lvl="0" indent="-342900" algn="just">
              <a:lnSpc>
                <a:spcPct val="130000"/>
              </a:lnSpc>
              <a:spcBef>
                <a:spcPts val="605"/>
              </a:spcBef>
              <a:spcAft>
                <a:spcPts val="1800"/>
              </a:spcAft>
              <a:buFont typeface="Wingdings" panose="05000000000000000000" pitchFamily="2" charset="2"/>
              <a:buChar char=""/>
              <a:tabLst>
                <a:tab pos="292100" algn="l"/>
              </a:tabLst>
            </a:pPr>
            <a:r>
              <a:rPr lang="en-IN" sz="2800" b="1" kern="100" dirty="0">
                <a:effectLst/>
                <a:latin typeface="Times New Roman" panose="02020603050405020304" pitchFamily="18" charset="0"/>
                <a:ea typeface="Calibri" panose="020F0502020204030204" pitchFamily="34" charset="0"/>
                <a:cs typeface="Times New Roman" panose="02020603050405020304" pitchFamily="18" charset="0"/>
              </a:rPr>
              <a:t>Vigenère cipher</a:t>
            </a:r>
            <a:r>
              <a:rPr lang="en-IN" sz="2800" kern="100" dirty="0">
                <a:effectLst/>
                <a:latin typeface="Times New Roman" panose="02020603050405020304" pitchFamily="18" charset="0"/>
                <a:ea typeface="Calibri" panose="020F0502020204030204" pitchFamily="34" charset="0"/>
                <a:cs typeface="Times New Roman" panose="02020603050405020304" pitchFamily="18" charset="0"/>
              </a:rPr>
              <a:t>: The Vigenère cipher is a polyalphabetic substitution cipher that involves shifting each character by a different amount, depending on a secret keyword. </a:t>
            </a:r>
          </a:p>
          <a:p>
            <a:pPr marL="342900" lvl="0" indent="-342900" algn="just">
              <a:lnSpc>
                <a:spcPct val="130000"/>
              </a:lnSpc>
              <a:spcBef>
                <a:spcPts val="605"/>
              </a:spcBef>
              <a:spcAft>
                <a:spcPts val="1800"/>
              </a:spcAft>
              <a:buFont typeface="Wingdings" panose="05000000000000000000" pitchFamily="2" charset="2"/>
              <a:buChar char=""/>
              <a:tabLst>
                <a:tab pos="292100" algn="l"/>
              </a:tabLst>
            </a:pPr>
            <a:r>
              <a:rPr lang="en-IN" sz="2800" b="1" dirty="0">
                <a:effectLst/>
                <a:latin typeface="Times New Roman" panose="02020603050405020304" pitchFamily="18" charset="0"/>
                <a:ea typeface="Calibri" panose="020F0502020204030204" pitchFamily="34" charset="0"/>
              </a:rPr>
              <a:t>Playfair cipher</a:t>
            </a:r>
            <a:r>
              <a:rPr lang="en-IN" sz="2800" dirty="0">
                <a:effectLst/>
                <a:latin typeface="Times New Roman" panose="02020603050405020304" pitchFamily="18" charset="0"/>
                <a:ea typeface="Calibri" panose="020F0502020204030204" pitchFamily="34" charset="0"/>
              </a:rPr>
              <a:t>: The Playfair cipher is a polygraphic substitution cipher that involves encrypting pairs of characters instead of single characters. </a:t>
            </a:r>
          </a:p>
          <a:p>
            <a:pPr marL="342900" lvl="0" indent="-342900" algn="just">
              <a:lnSpc>
                <a:spcPct val="130000"/>
              </a:lnSpc>
              <a:spcBef>
                <a:spcPts val="605"/>
              </a:spcBef>
              <a:spcAft>
                <a:spcPts val="1800"/>
              </a:spcAft>
              <a:buFont typeface="Wingdings" panose="05000000000000000000" pitchFamily="2" charset="2"/>
              <a:buChar char=""/>
              <a:tabLst>
                <a:tab pos="292100" algn="l"/>
              </a:tabLst>
            </a:pPr>
            <a:r>
              <a:rPr lang="en-US" sz="3000" b="1" i="0" dirty="0">
                <a:effectLst/>
                <a:latin typeface="Times Neue Roman" panose="020B0604020202020204" charset="0"/>
              </a:rPr>
              <a:t>Diffie-Hellman algorithm</a:t>
            </a:r>
            <a:r>
              <a:rPr lang="en-US" sz="3000" b="0" i="0" dirty="0">
                <a:effectLst/>
                <a:latin typeface="Times Neue Roman" panose="020B0604020202020204" charset="0"/>
              </a:rPr>
              <a:t>: it is a public-key cryptography algorithm used for secure key exchange between two parties over an insecure channel.</a:t>
            </a:r>
            <a:endParaRPr lang="en-IN" sz="3000" dirty="0">
              <a:latin typeface="Times Neue Roman" panose="020B0604020202020204" charset="0"/>
            </a:endParaRPr>
          </a:p>
        </p:txBody>
      </p:sp>
    </p:spTree>
    <p:extLst>
      <p:ext uri="{BB962C8B-B14F-4D97-AF65-F5344CB8AC3E}">
        <p14:creationId xmlns:p14="http://schemas.microsoft.com/office/powerpoint/2010/main" val="40310769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Free photo global connections">
            <a:extLst>
              <a:ext uri="{FF2B5EF4-FFF2-40B4-BE49-F238E27FC236}">
                <a16:creationId xmlns:a16="http://schemas.microsoft.com/office/drawing/2014/main" id="{01D01573-4039-7D1A-1848-25439E7E428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4128"/>
          <a:stretch/>
        </p:blipFill>
        <p:spPr bwMode="auto">
          <a:xfrm>
            <a:off x="0" y="16329"/>
            <a:ext cx="18288000" cy="1046117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A4CB0BAE-6BE0-04CF-F6A2-C3B2249B7404}"/>
              </a:ext>
            </a:extLst>
          </p:cNvPr>
          <p:cNvSpPr txBox="1"/>
          <p:nvPr/>
        </p:nvSpPr>
        <p:spPr>
          <a:xfrm>
            <a:off x="1066800" y="647700"/>
            <a:ext cx="3124200" cy="923330"/>
          </a:xfrm>
          <a:prstGeom prst="rect">
            <a:avLst/>
          </a:prstGeom>
          <a:noFill/>
        </p:spPr>
        <p:txBody>
          <a:bodyPr wrap="square" rtlCol="0">
            <a:spAutoFit/>
          </a:bodyPr>
          <a:lstStyle/>
          <a:p>
            <a:r>
              <a:rPr lang="en-IN" sz="5400" dirty="0">
                <a:latin typeface="Algerian" panose="04020705040A02060702" pitchFamily="82" charset="0"/>
              </a:rPr>
              <a:t>OUTPUT</a:t>
            </a:r>
          </a:p>
        </p:txBody>
      </p:sp>
      <p:pic>
        <p:nvPicPr>
          <p:cNvPr id="3" name="Picture 2">
            <a:extLst>
              <a:ext uri="{FF2B5EF4-FFF2-40B4-BE49-F238E27FC236}">
                <a16:creationId xmlns:a16="http://schemas.microsoft.com/office/drawing/2014/main" id="{C9BA374D-1851-FE5B-7F24-6E053D4E23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29000" y="2656701"/>
            <a:ext cx="12573000" cy="7391400"/>
          </a:xfrm>
          <a:prstGeom prst="rect">
            <a:avLst/>
          </a:prstGeom>
        </p:spPr>
      </p:pic>
      <p:sp>
        <p:nvSpPr>
          <p:cNvPr id="4" name="TextBox 3">
            <a:extLst>
              <a:ext uri="{FF2B5EF4-FFF2-40B4-BE49-F238E27FC236}">
                <a16:creationId xmlns:a16="http://schemas.microsoft.com/office/drawing/2014/main" id="{169448E3-8DFA-EF5B-C863-2C59D761140A}"/>
              </a:ext>
            </a:extLst>
          </p:cNvPr>
          <p:cNvSpPr txBox="1"/>
          <p:nvPr/>
        </p:nvSpPr>
        <p:spPr>
          <a:xfrm>
            <a:off x="1630681" y="1790700"/>
            <a:ext cx="4145281" cy="646331"/>
          </a:xfrm>
          <a:prstGeom prst="rect">
            <a:avLst/>
          </a:prstGeom>
          <a:noFill/>
        </p:spPr>
        <p:txBody>
          <a:bodyPr wrap="square" rtlCol="0">
            <a:spAutoFit/>
          </a:bodyPr>
          <a:lstStyle/>
          <a:p>
            <a:r>
              <a:rPr lang="en-IN" sz="3600" dirty="0">
                <a:latin typeface="Times Neue Roman" panose="020B0604020202020204" charset="0"/>
              </a:rPr>
              <a:t>#Encoding message</a:t>
            </a:r>
          </a:p>
        </p:txBody>
      </p:sp>
    </p:spTree>
    <p:extLst>
      <p:ext uri="{BB962C8B-B14F-4D97-AF65-F5344CB8AC3E}">
        <p14:creationId xmlns:p14="http://schemas.microsoft.com/office/powerpoint/2010/main" val="30184463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Free photo global connections">
            <a:extLst>
              <a:ext uri="{FF2B5EF4-FFF2-40B4-BE49-F238E27FC236}">
                <a16:creationId xmlns:a16="http://schemas.microsoft.com/office/drawing/2014/main" id="{01D01573-4039-7D1A-1848-25439E7E428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4128"/>
          <a:stretch/>
        </p:blipFill>
        <p:spPr bwMode="auto">
          <a:xfrm>
            <a:off x="0" y="16329"/>
            <a:ext cx="18288000" cy="1046117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A2CD68E4-B19B-2DB9-2747-298D63E21E05}"/>
              </a:ext>
            </a:extLst>
          </p:cNvPr>
          <p:cNvSpPr txBox="1"/>
          <p:nvPr/>
        </p:nvSpPr>
        <p:spPr>
          <a:xfrm>
            <a:off x="1295400" y="1028700"/>
            <a:ext cx="12502243" cy="646331"/>
          </a:xfrm>
          <a:prstGeom prst="rect">
            <a:avLst/>
          </a:prstGeom>
          <a:noFill/>
        </p:spPr>
        <p:txBody>
          <a:bodyPr wrap="square">
            <a:spAutoFit/>
          </a:bodyPr>
          <a:lstStyle/>
          <a:p>
            <a:r>
              <a:rPr lang="en-IN" sz="3600" dirty="0">
                <a:latin typeface="Times Neue Roman" panose="020B0604020202020204" charset="0"/>
              </a:rPr>
              <a:t>#Decoding Message</a:t>
            </a:r>
          </a:p>
        </p:txBody>
      </p:sp>
      <p:pic>
        <p:nvPicPr>
          <p:cNvPr id="6" name="Picture 5">
            <a:extLst>
              <a:ext uri="{FF2B5EF4-FFF2-40B4-BE49-F238E27FC236}">
                <a16:creationId xmlns:a16="http://schemas.microsoft.com/office/drawing/2014/main" id="{6BAE0CFA-48C1-F68F-43CD-72CA15104A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29000" y="1866900"/>
            <a:ext cx="12725400" cy="7991518"/>
          </a:xfrm>
          <a:prstGeom prst="rect">
            <a:avLst/>
          </a:prstGeom>
        </p:spPr>
      </p:pic>
    </p:spTree>
    <p:extLst>
      <p:ext uri="{BB962C8B-B14F-4D97-AF65-F5344CB8AC3E}">
        <p14:creationId xmlns:p14="http://schemas.microsoft.com/office/powerpoint/2010/main" val="18832700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E91C393B-66A9-4560-787F-09937DD9AFF1}"/>
              </a:ext>
            </a:extLst>
          </p:cNvPr>
          <p:cNvPicPr>
            <a:picLocks noChangeAspect="1"/>
          </p:cNvPicPr>
          <p:nvPr/>
        </p:nvPicPr>
        <p:blipFill>
          <a:blip r:embed="rId2"/>
          <a:srcRect/>
          <a:stretch>
            <a:fillRect/>
          </a:stretch>
        </p:blipFill>
        <p:spPr>
          <a:xfrm>
            <a:off x="-2382" y="0"/>
            <a:ext cx="18288000" cy="10287000"/>
          </a:xfrm>
          <a:prstGeom prst="rect">
            <a:avLst/>
          </a:prstGeom>
        </p:spPr>
      </p:pic>
      <p:sp>
        <p:nvSpPr>
          <p:cNvPr id="3" name="Content Placeholder 2">
            <a:extLst>
              <a:ext uri="{FF2B5EF4-FFF2-40B4-BE49-F238E27FC236}">
                <a16:creationId xmlns:a16="http://schemas.microsoft.com/office/drawing/2014/main" id="{44294131-5ECC-DCBC-3CC8-086C963C9E34}"/>
              </a:ext>
            </a:extLst>
          </p:cNvPr>
          <p:cNvSpPr txBox="1">
            <a:spLocks/>
          </p:cNvSpPr>
          <p:nvPr/>
        </p:nvSpPr>
        <p:spPr>
          <a:xfrm>
            <a:off x="1828800" y="2781300"/>
            <a:ext cx="14858999" cy="5312571"/>
          </a:xfrm>
          <a:prstGeom prst="rect">
            <a:avLst/>
          </a:prstGeom>
        </p:spPr>
        <p:txBody>
          <a:bodyPr>
            <a:noAutofit/>
          </a:bodyPr>
          <a:lstStyle>
            <a:lvl1pPr marL="342900" indent="-342900" algn="l" defTabSz="1371600" rtl="0" eaLnBrk="1" latinLnBrk="0" hangingPunct="1">
              <a:lnSpc>
                <a:spcPct val="120000"/>
              </a:lnSpc>
              <a:spcBef>
                <a:spcPts val="1500"/>
              </a:spcBef>
              <a:buSzPct val="125000"/>
              <a:buFont typeface="Arial" panose="020B0604020202020204" pitchFamily="34" charset="0"/>
              <a:buChar char="•"/>
              <a:defRPr sz="3600" kern="1200">
                <a:solidFill>
                  <a:schemeClr val="tx1"/>
                </a:solidFill>
                <a:latin typeface="+mn-lt"/>
                <a:ea typeface="+mn-ea"/>
                <a:cs typeface="+mn-cs"/>
              </a:defRPr>
            </a:lvl1pPr>
            <a:lvl2pPr marL="1028700" indent="-342900" algn="l" defTabSz="1371600" rtl="0" eaLnBrk="1" latinLnBrk="0" hangingPunct="1">
              <a:lnSpc>
                <a:spcPct val="120000"/>
              </a:lnSpc>
              <a:spcBef>
                <a:spcPts val="750"/>
              </a:spcBef>
              <a:buSzPct val="125000"/>
              <a:buFont typeface="Arial" panose="020B0604020202020204" pitchFamily="34" charset="0"/>
              <a:buChar char="•"/>
              <a:defRPr sz="3000" kern="1200">
                <a:solidFill>
                  <a:schemeClr val="tx1"/>
                </a:solidFill>
                <a:latin typeface="+mn-lt"/>
                <a:ea typeface="+mn-ea"/>
                <a:cs typeface="+mn-cs"/>
              </a:defRPr>
            </a:lvl2pPr>
            <a:lvl3pPr marL="1714500" indent="-342900" algn="l" defTabSz="1371600" rtl="0" eaLnBrk="1" latinLnBrk="0" hangingPunct="1">
              <a:lnSpc>
                <a:spcPct val="120000"/>
              </a:lnSpc>
              <a:spcBef>
                <a:spcPts val="750"/>
              </a:spcBef>
              <a:buSzPct val="125000"/>
              <a:buFont typeface="Arial" panose="020B0604020202020204" pitchFamily="34" charset="0"/>
              <a:buChar char="•"/>
              <a:defRPr sz="2700" kern="1200">
                <a:solidFill>
                  <a:schemeClr val="tx1"/>
                </a:solidFill>
                <a:latin typeface="+mn-lt"/>
                <a:ea typeface="+mn-ea"/>
                <a:cs typeface="+mn-cs"/>
              </a:defRPr>
            </a:lvl3pPr>
            <a:lvl4pPr marL="2400300" indent="-342900" algn="l" defTabSz="1371600" rtl="0" eaLnBrk="1" latinLnBrk="0" hangingPunct="1">
              <a:lnSpc>
                <a:spcPct val="120000"/>
              </a:lnSpc>
              <a:spcBef>
                <a:spcPts val="750"/>
              </a:spcBef>
              <a:buSzPct val="125000"/>
              <a:buFont typeface="Arial" panose="020B0604020202020204" pitchFamily="34" charset="0"/>
              <a:buChar char="•"/>
              <a:defRPr sz="2400" kern="1200">
                <a:solidFill>
                  <a:schemeClr val="tx1"/>
                </a:solidFill>
                <a:latin typeface="+mn-lt"/>
                <a:ea typeface="+mn-ea"/>
                <a:cs typeface="+mn-cs"/>
              </a:defRPr>
            </a:lvl4pPr>
            <a:lvl5pPr marL="3086100" indent="-342900" algn="l" defTabSz="1371600" rtl="0" eaLnBrk="1" latinLnBrk="0" hangingPunct="1">
              <a:lnSpc>
                <a:spcPct val="120000"/>
              </a:lnSpc>
              <a:spcBef>
                <a:spcPts val="750"/>
              </a:spcBef>
              <a:buSzPct val="125000"/>
              <a:buFont typeface="Arial" panose="020B0604020202020204" pitchFamily="34" charset="0"/>
              <a:buChar char="•"/>
              <a:defRPr sz="2400" kern="1200">
                <a:solidFill>
                  <a:schemeClr val="tx1"/>
                </a:solidFill>
                <a:latin typeface="+mn-lt"/>
                <a:ea typeface="+mn-ea"/>
                <a:cs typeface="+mn-cs"/>
              </a:defRPr>
            </a:lvl5pPr>
            <a:lvl6pPr marL="3771900" indent="-342900" algn="l" defTabSz="1371600" rtl="0" eaLnBrk="1" latinLnBrk="0" hangingPunct="1">
              <a:lnSpc>
                <a:spcPct val="120000"/>
              </a:lnSpc>
              <a:spcBef>
                <a:spcPts val="750"/>
              </a:spcBef>
              <a:buSzPct val="125000"/>
              <a:buFont typeface="Arial" panose="020B0604020202020204" pitchFamily="34" charset="0"/>
              <a:buChar char="•"/>
              <a:defRPr sz="2100" kern="1200">
                <a:solidFill>
                  <a:schemeClr val="tx1"/>
                </a:solidFill>
                <a:latin typeface="+mn-lt"/>
                <a:ea typeface="+mn-ea"/>
                <a:cs typeface="+mn-cs"/>
              </a:defRPr>
            </a:lvl6pPr>
            <a:lvl7pPr marL="4457700" indent="-342900" algn="l" defTabSz="1371600" rtl="0" eaLnBrk="1" latinLnBrk="0" hangingPunct="1">
              <a:lnSpc>
                <a:spcPct val="120000"/>
              </a:lnSpc>
              <a:spcBef>
                <a:spcPts val="750"/>
              </a:spcBef>
              <a:buSzPct val="125000"/>
              <a:buFont typeface="Arial" panose="020B0604020202020204" pitchFamily="34" charset="0"/>
              <a:buChar char="•"/>
              <a:defRPr sz="2100" kern="1200">
                <a:solidFill>
                  <a:schemeClr val="tx1"/>
                </a:solidFill>
                <a:latin typeface="+mn-lt"/>
                <a:ea typeface="+mn-ea"/>
                <a:cs typeface="+mn-cs"/>
              </a:defRPr>
            </a:lvl7pPr>
            <a:lvl8pPr marL="5143500" indent="-342900" algn="l" defTabSz="1371600" rtl="0" eaLnBrk="1" latinLnBrk="0" hangingPunct="1">
              <a:lnSpc>
                <a:spcPct val="120000"/>
              </a:lnSpc>
              <a:spcBef>
                <a:spcPts val="750"/>
              </a:spcBef>
              <a:buSzPct val="125000"/>
              <a:buFont typeface="Arial" panose="020B0604020202020204" pitchFamily="34" charset="0"/>
              <a:buChar char="•"/>
              <a:defRPr sz="2100" kern="1200">
                <a:solidFill>
                  <a:schemeClr val="tx1"/>
                </a:solidFill>
                <a:latin typeface="+mn-lt"/>
                <a:ea typeface="+mn-ea"/>
                <a:cs typeface="+mn-cs"/>
              </a:defRPr>
            </a:lvl8pPr>
            <a:lvl9pPr marL="5829300" indent="-342900" algn="l" defTabSz="1371600" rtl="0" eaLnBrk="1" latinLnBrk="0" hangingPunct="1">
              <a:lnSpc>
                <a:spcPct val="120000"/>
              </a:lnSpc>
              <a:spcBef>
                <a:spcPts val="750"/>
              </a:spcBef>
              <a:buSzPct val="125000"/>
              <a:buFont typeface="Arial" panose="020B0604020202020204" pitchFamily="34" charset="0"/>
              <a:buChar char="•"/>
              <a:defRPr sz="2100" kern="1200">
                <a:solidFill>
                  <a:schemeClr val="tx1"/>
                </a:solidFill>
                <a:latin typeface="+mn-lt"/>
                <a:ea typeface="+mn-ea"/>
                <a:cs typeface="+mn-cs"/>
              </a:defRPr>
            </a:lvl9pPr>
          </a:lstStyle>
          <a:p>
            <a:pPr algn="just"/>
            <a:r>
              <a:rPr lang="en-US" sz="3400" dirty="0">
                <a:latin typeface="Times Neue Roman" panose="020B0604020202020204" charset="0"/>
              </a:rPr>
              <a:t>Security plays a major role in wireless type of medium because when we transmit our data wirelessly, it can be access by the third party or an outsider. Cryptography plays an important role for safe transmission of data. Data is encrypted and decrypted by many techniques. Caesar cipher is important technique which has less complex, limited power consumption and less memory consumption. Many advancement is done in Caesar cipher to make it more secure. Delta formation Caesar cipher and XOR Caesar cipher are the example of advanced Caesar cipher. Main factor which effect the Caesar cipher is brute force attack. Attacker tries all the possible set of key to recover the data. But the new techniques have substitution in key which make the Caesar cipher more secure. </a:t>
            </a:r>
            <a:endParaRPr lang="en-IN" sz="3400" dirty="0">
              <a:latin typeface="Times Neue Roman" panose="020B0604020202020204" charset="0"/>
            </a:endParaRPr>
          </a:p>
        </p:txBody>
      </p:sp>
      <p:sp>
        <p:nvSpPr>
          <p:cNvPr id="5" name="TextBox 4">
            <a:extLst>
              <a:ext uri="{FF2B5EF4-FFF2-40B4-BE49-F238E27FC236}">
                <a16:creationId xmlns:a16="http://schemas.microsoft.com/office/drawing/2014/main" id="{457250BC-5CF0-F6B6-54ED-F8833AFF56EE}"/>
              </a:ext>
            </a:extLst>
          </p:cNvPr>
          <p:cNvSpPr txBox="1"/>
          <p:nvPr/>
        </p:nvSpPr>
        <p:spPr>
          <a:xfrm>
            <a:off x="4038600" y="769202"/>
            <a:ext cx="9307286" cy="830997"/>
          </a:xfrm>
          <a:prstGeom prst="rect">
            <a:avLst/>
          </a:prstGeom>
          <a:noFill/>
        </p:spPr>
        <p:txBody>
          <a:bodyPr wrap="square">
            <a:spAutoFit/>
          </a:bodyPr>
          <a:lstStyle/>
          <a:p>
            <a:pPr algn="ctr"/>
            <a:r>
              <a:rPr lang="en-IN" sz="4800" dirty="0">
                <a:latin typeface="Algerian" panose="04020705040A02060702" pitchFamily="82" charset="0"/>
              </a:rPr>
              <a:t>CONCLUSION</a:t>
            </a:r>
            <a:endParaRPr lang="en-IN" sz="4800" dirty="0"/>
          </a:p>
        </p:txBody>
      </p:sp>
    </p:spTree>
    <p:extLst>
      <p:ext uri="{BB962C8B-B14F-4D97-AF65-F5344CB8AC3E}">
        <p14:creationId xmlns:p14="http://schemas.microsoft.com/office/powerpoint/2010/main" val="38664415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980" b="7980"/>
          <a:stretch>
            <a:fillRect/>
          </a:stretch>
        </p:blipFill>
        <p:spPr>
          <a:xfrm>
            <a:off x="0" y="0"/>
            <a:ext cx="18288000" cy="10287000"/>
          </a:xfrm>
          <a:prstGeom prst="rect">
            <a:avLst/>
          </a:prstGeom>
        </p:spPr>
      </p:pic>
      <p:sp>
        <p:nvSpPr>
          <p:cNvPr id="4" name="TextBox 4"/>
          <p:cNvSpPr txBox="1"/>
          <p:nvPr/>
        </p:nvSpPr>
        <p:spPr>
          <a:xfrm rot="21007540">
            <a:off x="3970822" y="2442434"/>
            <a:ext cx="10225948" cy="2885405"/>
          </a:xfrm>
          <a:prstGeom prst="rect">
            <a:avLst/>
          </a:prstGeom>
        </p:spPr>
        <p:txBody>
          <a:bodyPr lIns="0" tIns="0" rIns="0" bIns="0" rtlCol="0" anchor="t">
            <a:spAutoFit/>
          </a:bodyPr>
          <a:lstStyle/>
          <a:p>
            <a:pPr algn="ctr">
              <a:lnSpc>
                <a:spcPts val="22455"/>
              </a:lnSpc>
              <a:spcBef>
                <a:spcPct val="0"/>
              </a:spcBef>
            </a:pPr>
            <a:r>
              <a:rPr lang="en-US" sz="22455" dirty="0">
                <a:solidFill>
                  <a:srgbClr val="F6F3E4"/>
                </a:solidFill>
                <a:latin typeface="Times New Roman" panose="02020603050405020304" pitchFamily="18" charset="0"/>
                <a:cs typeface="Times New Roman" panose="02020603050405020304" pitchFamily="18" charset="0"/>
              </a:rPr>
              <a:t>Thank</a:t>
            </a:r>
          </a:p>
        </p:txBody>
      </p:sp>
      <p:pic>
        <p:nvPicPr>
          <p:cNvPr id="6" name="Picture 2" descr="Happy guys says I owe you one. Ypu're help is really saved my life! Greeting card. Free Download 2023">
            <a:extLst>
              <a:ext uri="{FF2B5EF4-FFF2-40B4-BE49-F238E27FC236}">
                <a16:creationId xmlns:a16="http://schemas.microsoft.com/office/drawing/2014/main" id="{9D55599D-0BF7-1D42-089E-798F489091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8288000" cy="10287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6" name="Picture 6" descr="Free Digital Abstract illustration and picture">
            <a:extLst>
              <a:ext uri="{FF2B5EF4-FFF2-40B4-BE49-F238E27FC236}">
                <a16:creationId xmlns:a16="http://schemas.microsoft.com/office/drawing/2014/main" id="{106E1661-D36A-367D-B4A0-4C55938BFB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18288000" cy="10254343"/>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DFB97D52-8C26-6EF0-F44F-0EEB6B4BC73C}"/>
              </a:ext>
            </a:extLst>
          </p:cNvPr>
          <p:cNvSpPr txBox="1"/>
          <p:nvPr/>
        </p:nvSpPr>
        <p:spPr>
          <a:xfrm>
            <a:off x="1524000" y="1800743"/>
            <a:ext cx="9258300" cy="1200329"/>
          </a:xfrm>
          <a:prstGeom prst="rect">
            <a:avLst/>
          </a:prstGeom>
          <a:noFill/>
        </p:spPr>
        <p:txBody>
          <a:bodyPr wrap="square">
            <a:spAutoFit/>
          </a:bodyPr>
          <a:lstStyle/>
          <a:p>
            <a:r>
              <a:rPr lang="en-US" sz="7200" dirty="0">
                <a:latin typeface="Algerian" pitchFamily="82" charset="0"/>
              </a:rPr>
              <a:t>Contents</a:t>
            </a:r>
            <a:endParaRPr lang="en-IN" sz="7200" dirty="0"/>
          </a:p>
        </p:txBody>
      </p:sp>
      <p:sp>
        <p:nvSpPr>
          <p:cNvPr id="3" name="Content Placeholder 3">
            <a:extLst>
              <a:ext uri="{FF2B5EF4-FFF2-40B4-BE49-F238E27FC236}">
                <a16:creationId xmlns:a16="http://schemas.microsoft.com/office/drawing/2014/main" id="{0E181290-0D03-7672-8CA7-EA4835B6C400}"/>
              </a:ext>
            </a:extLst>
          </p:cNvPr>
          <p:cNvSpPr txBox="1">
            <a:spLocks/>
          </p:cNvSpPr>
          <p:nvPr/>
        </p:nvSpPr>
        <p:spPr>
          <a:xfrm>
            <a:off x="1798320" y="3330905"/>
            <a:ext cx="15087600" cy="6035040"/>
          </a:xfrm>
          <a:prstGeom prst="rect">
            <a:avLst/>
          </a:prstGeom>
        </p:spPr>
        <p:txBody>
          <a:bodyPr vert="horz" lIns="91440" tIns="45720" rIns="91440" bIns="45720" rtlCol="0">
            <a:normAutofit/>
          </a:bodyPr>
          <a:lstStyle>
            <a:lvl1pPr marL="342900" indent="-342900" algn="l" defTabSz="1371600" rtl="0" eaLnBrk="1" latinLnBrk="0" hangingPunct="1">
              <a:lnSpc>
                <a:spcPct val="120000"/>
              </a:lnSpc>
              <a:spcBef>
                <a:spcPts val="1500"/>
              </a:spcBef>
              <a:buSzPct val="125000"/>
              <a:buFont typeface="Arial" panose="020B0604020202020204" pitchFamily="34" charset="0"/>
              <a:buChar char="•"/>
              <a:defRPr sz="3600" kern="1200">
                <a:solidFill>
                  <a:schemeClr val="tx1"/>
                </a:solidFill>
                <a:latin typeface="+mn-lt"/>
                <a:ea typeface="+mn-ea"/>
                <a:cs typeface="+mn-cs"/>
              </a:defRPr>
            </a:lvl1pPr>
            <a:lvl2pPr marL="1028700" indent="-342900" algn="l" defTabSz="1371600" rtl="0" eaLnBrk="1" latinLnBrk="0" hangingPunct="1">
              <a:lnSpc>
                <a:spcPct val="120000"/>
              </a:lnSpc>
              <a:spcBef>
                <a:spcPts val="750"/>
              </a:spcBef>
              <a:buSzPct val="125000"/>
              <a:buFont typeface="Arial" panose="020B0604020202020204" pitchFamily="34" charset="0"/>
              <a:buChar char="•"/>
              <a:defRPr sz="3000" kern="1200">
                <a:solidFill>
                  <a:schemeClr val="tx1"/>
                </a:solidFill>
                <a:latin typeface="+mn-lt"/>
                <a:ea typeface="+mn-ea"/>
                <a:cs typeface="+mn-cs"/>
              </a:defRPr>
            </a:lvl2pPr>
            <a:lvl3pPr marL="1714500" indent="-342900" algn="l" defTabSz="1371600" rtl="0" eaLnBrk="1" latinLnBrk="0" hangingPunct="1">
              <a:lnSpc>
                <a:spcPct val="120000"/>
              </a:lnSpc>
              <a:spcBef>
                <a:spcPts val="750"/>
              </a:spcBef>
              <a:buSzPct val="125000"/>
              <a:buFont typeface="Arial" panose="020B0604020202020204" pitchFamily="34" charset="0"/>
              <a:buChar char="•"/>
              <a:defRPr sz="2700" kern="1200">
                <a:solidFill>
                  <a:schemeClr val="tx1"/>
                </a:solidFill>
                <a:latin typeface="+mn-lt"/>
                <a:ea typeface="+mn-ea"/>
                <a:cs typeface="+mn-cs"/>
              </a:defRPr>
            </a:lvl3pPr>
            <a:lvl4pPr marL="2400300" indent="-342900" algn="l" defTabSz="1371600" rtl="0" eaLnBrk="1" latinLnBrk="0" hangingPunct="1">
              <a:lnSpc>
                <a:spcPct val="120000"/>
              </a:lnSpc>
              <a:spcBef>
                <a:spcPts val="750"/>
              </a:spcBef>
              <a:buSzPct val="125000"/>
              <a:buFont typeface="Arial" panose="020B0604020202020204" pitchFamily="34" charset="0"/>
              <a:buChar char="•"/>
              <a:defRPr sz="2400" kern="1200">
                <a:solidFill>
                  <a:schemeClr val="tx1"/>
                </a:solidFill>
                <a:latin typeface="+mn-lt"/>
                <a:ea typeface="+mn-ea"/>
                <a:cs typeface="+mn-cs"/>
              </a:defRPr>
            </a:lvl4pPr>
            <a:lvl5pPr marL="3086100" indent="-342900" algn="l" defTabSz="1371600" rtl="0" eaLnBrk="1" latinLnBrk="0" hangingPunct="1">
              <a:lnSpc>
                <a:spcPct val="120000"/>
              </a:lnSpc>
              <a:spcBef>
                <a:spcPts val="750"/>
              </a:spcBef>
              <a:buSzPct val="125000"/>
              <a:buFont typeface="Arial" panose="020B0604020202020204" pitchFamily="34" charset="0"/>
              <a:buChar char="•"/>
              <a:defRPr sz="2400" kern="1200">
                <a:solidFill>
                  <a:schemeClr val="tx1"/>
                </a:solidFill>
                <a:latin typeface="+mn-lt"/>
                <a:ea typeface="+mn-ea"/>
                <a:cs typeface="+mn-cs"/>
              </a:defRPr>
            </a:lvl5pPr>
            <a:lvl6pPr marL="3771900" indent="-342900" algn="l" defTabSz="1371600" rtl="0" eaLnBrk="1" latinLnBrk="0" hangingPunct="1">
              <a:lnSpc>
                <a:spcPct val="120000"/>
              </a:lnSpc>
              <a:spcBef>
                <a:spcPts val="750"/>
              </a:spcBef>
              <a:buSzPct val="125000"/>
              <a:buFont typeface="Arial" panose="020B0604020202020204" pitchFamily="34" charset="0"/>
              <a:buChar char="•"/>
              <a:defRPr sz="2100" kern="1200">
                <a:solidFill>
                  <a:schemeClr val="tx1"/>
                </a:solidFill>
                <a:latin typeface="+mn-lt"/>
                <a:ea typeface="+mn-ea"/>
                <a:cs typeface="+mn-cs"/>
              </a:defRPr>
            </a:lvl6pPr>
            <a:lvl7pPr marL="4457700" indent="-342900" algn="l" defTabSz="1371600" rtl="0" eaLnBrk="1" latinLnBrk="0" hangingPunct="1">
              <a:lnSpc>
                <a:spcPct val="120000"/>
              </a:lnSpc>
              <a:spcBef>
                <a:spcPts val="750"/>
              </a:spcBef>
              <a:buSzPct val="125000"/>
              <a:buFont typeface="Arial" panose="020B0604020202020204" pitchFamily="34" charset="0"/>
              <a:buChar char="•"/>
              <a:defRPr sz="2100" kern="1200">
                <a:solidFill>
                  <a:schemeClr val="tx1"/>
                </a:solidFill>
                <a:latin typeface="+mn-lt"/>
                <a:ea typeface="+mn-ea"/>
                <a:cs typeface="+mn-cs"/>
              </a:defRPr>
            </a:lvl7pPr>
            <a:lvl8pPr marL="5143500" indent="-342900" algn="l" defTabSz="1371600" rtl="0" eaLnBrk="1" latinLnBrk="0" hangingPunct="1">
              <a:lnSpc>
                <a:spcPct val="120000"/>
              </a:lnSpc>
              <a:spcBef>
                <a:spcPts val="750"/>
              </a:spcBef>
              <a:buSzPct val="125000"/>
              <a:buFont typeface="Arial" panose="020B0604020202020204" pitchFamily="34" charset="0"/>
              <a:buChar char="•"/>
              <a:defRPr sz="2100" kern="1200">
                <a:solidFill>
                  <a:schemeClr val="tx1"/>
                </a:solidFill>
                <a:latin typeface="+mn-lt"/>
                <a:ea typeface="+mn-ea"/>
                <a:cs typeface="+mn-cs"/>
              </a:defRPr>
            </a:lvl8pPr>
            <a:lvl9pPr marL="5829300" indent="-342900" algn="l" defTabSz="1371600" rtl="0" eaLnBrk="1" latinLnBrk="0" hangingPunct="1">
              <a:lnSpc>
                <a:spcPct val="120000"/>
              </a:lnSpc>
              <a:spcBef>
                <a:spcPts val="750"/>
              </a:spcBef>
              <a:buSzPct val="125000"/>
              <a:buFont typeface="Arial" panose="020B0604020202020204" pitchFamily="34" charset="0"/>
              <a:buChar char="•"/>
              <a:defRPr sz="2100" kern="1200">
                <a:solidFill>
                  <a:schemeClr val="tx1"/>
                </a:solidFill>
                <a:latin typeface="+mn-lt"/>
                <a:ea typeface="+mn-ea"/>
                <a:cs typeface="+mn-cs"/>
              </a:defRPr>
            </a:lvl9pPr>
          </a:lstStyle>
          <a:p>
            <a:pPr>
              <a:buFont typeface="Wingdings" panose="05000000000000000000" pitchFamily="2" charset="2"/>
              <a:buChar char="q"/>
            </a:pPr>
            <a:r>
              <a:rPr lang="en-US" dirty="0"/>
              <a:t>Introduction</a:t>
            </a:r>
          </a:p>
          <a:p>
            <a:pPr>
              <a:buFont typeface="Wingdings" panose="05000000000000000000" pitchFamily="2" charset="2"/>
              <a:buChar char="q"/>
            </a:pPr>
            <a:r>
              <a:rPr lang="en-US" dirty="0"/>
              <a:t>Abstract</a:t>
            </a:r>
          </a:p>
          <a:p>
            <a:pPr>
              <a:buFont typeface="Wingdings" panose="05000000000000000000" pitchFamily="2" charset="2"/>
              <a:buChar char="q"/>
            </a:pPr>
            <a:r>
              <a:rPr lang="en-US" dirty="0"/>
              <a:t>Literature survey</a:t>
            </a:r>
          </a:p>
          <a:p>
            <a:pPr>
              <a:buFont typeface="Wingdings" panose="05000000000000000000" pitchFamily="2" charset="2"/>
              <a:buChar char="q"/>
            </a:pPr>
            <a:r>
              <a:rPr lang="en-US" dirty="0"/>
              <a:t>Existing System</a:t>
            </a:r>
          </a:p>
          <a:p>
            <a:pPr>
              <a:buFont typeface="Wingdings" panose="05000000000000000000" pitchFamily="2" charset="2"/>
              <a:buChar char="q"/>
            </a:pPr>
            <a:r>
              <a:rPr lang="en-US" dirty="0"/>
              <a:t>Proposed System</a:t>
            </a:r>
          </a:p>
          <a:p>
            <a:pPr>
              <a:buFont typeface="Wingdings" panose="05000000000000000000" pitchFamily="2" charset="2"/>
              <a:buChar char="q"/>
            </a:pPr>
            <a:r>
              <a:rPr lang="en-US" dirty="0"/>
              <a:t>Conclusion</a:t>
            </a:r>
          </a:p>
          <a:p>
            <a:pPr marL="0" indent="0">
              <a:buFont typeface="Arial" panose="020B0604020202020204" pitchFamily="34" charset="0"/>
              <a:buNone/>
            </a:pPr>
            <a:endParaRPr lang="en-IN" dirty="0"/>
          </a:p>
        </p:txBody>
      </p:sp>
    </p:spTree>
    <p:extLst>
      <p:ext uri="{BB962C8B-B14F-4D97-AF65-F5344CB8AC3E}">
        <p14:creationId xmlns:p14="http://schemas.microsoft.com/office/powerpoint/2010/main" val="474906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9FAEE9-A13B-409A-AEE0-8EDD4F092428}"/>
              </a:ext>
            </a:extLst>
          </p:cNvPr>
          <p:cNvSpPr>
            <a:spLocks noGrp="1"/>
          </p:cNvSpPr>
          <p:nvPr>
            <p:ph type="title"/>
          </p:nvPr>
        </p:nvSpPr>
        <p:spPr>
          <a:xfrm>
            <a:off x="703466" y="0"/>
            <a:ext cx="15683367" cy="1448682"/>
          </a:xfrm>
        </p:spPr>
        <p:txBody>
          <a:bodyPr>
            <a:noAutofit/>
          </a:bodyPr>
          <a:lstStyle/>
          <a:p>
            <a:br>
              <a:rPr lang="en-US" sz="8100" i="1" dirty="0">
                <a:solidFill>
                  <a:srgbClr val="FF0000"/>
                </a:solidFill>
              </a:rPr>
            </a:br>
            <a:br>
              <a:rPr lang="en-US" sz="8100" i="1" dirty="0">
                <a:solidFill>
                  <a:srgbClr val="FF0000"/>
                </a:solidFill>
              </a:rPr>
            </a:br>
            <a:br>
              <a:rPr lang="en-US" sz="8100" i="1" dirty="0">
                <a:solidFill>
                  <a:srgbClr val="FF0000"/>
                </a:solidFill>
              </a:rPr>
            </a:br>
            <a:r>
              <a:rPr lang="en-US" sz="6750" dirty="0">
                <a:solidFill>
                  <a:schemeClr val="accent1"/>
                </a:solidFill>
                <a:latin typeface="Algerian" pitchFamily="82" charset="0"/>
              </a:rPr>
              <a:t>Contents</a:t>
            </a:r>
          </a:p>
        </p:txBody>
      </p:sp>
      <p:sp>
        <p:nvSpPr>
          <p:cNvPr id="4" name="Content Placeholder 3">
            <a:extLst>
              <a:ext uri="{FF2B5EF4-FFF2-40B4-BE49-F238E27FC236}">
                <a16:creationId xmlns:a16="http://schemas.microsoft.com/office/drawing/2014/main" id="{D304108B-5270-D2A0-1256-9C6DA19080F6}"/>
              </a:ext>
            </a:extLst>
          </p:cNvPr>
          <p:cNvSpPr>
            <a:spLocks noGrp="1"/>
          </p:cNvSpPr>
          <p:nvPr>
            <p:ph idx="1"/>
          </p:nvPr>
        </p:nvSpPr>
        <p:spPr>
          <a:xfrm>
            <a:off x="1645920" y="3178505"/>
            <a:ext cx="15087600" cy="6035040"/>
          </a:xfrm>
        </p:spPr>
        <p:txBody>
          <a:bodyPr/>
          <a:lstStyle/>
          <a:p>
            <a:pPr lvl="0" rtl="0">
              <a:buFont typeface="Wingdings" panose="05000000000000000000" pitchFamily="2" charset="2"/>
              <a:buChar char="q"/>
            </a:pPr>
            <a:r>
              <a:rPr lang="en-US" dirty="0"/>
              <a:t>Introduction</a:t>
            </a:r>
          </a:p>
          <a:p>
            <a:pPr lvl="0" rtl="0">
              <a:buFont typeface="Wingdings" panose="05000000000000000000" pitchFamily="2" charset="2"/>
              <a:buChar char="q"/>
            </a:pPr>
            <a:r>
              <a:rPr lang="en-US" dirty="0"/>
              <a:t>Abstract</a:t>
            </a:r>
          </a:p>
          <a:p>
            <a:pPr lvl="0" rtl="0">
              <a:buFont typeface="Wingdings" panose="05000000000000000000" pitchFamily="2" charset="2"/>
              <a:buChar char="q"/>
            </a:pPr>
            <a:r>
              <a:rPr lang="en-US" dirty="0"/>
              <a:t>Literature survey</a:t>
            </a:r>
          </a:p>
          <a:p>
            <a:pPr lvl="0" rtl="0">
              <a:buFont typeface="Wingdings" panose="05000000000000000000" pitchFamily="2" charset="2"/>
              <a:buChar char="q"/>
            </a:pPr>
            <a:r>
              <a:rPr lang="en-US" dirty="0"/>
              <a:t>Existing System</a:t>
            </a:r>
          </a:p>
          <a:p>
            <a:pPr lvl="0" rtl="0">
              <a:buFont typeface="Wingdings" panose="05000000000000000000" pitchFamily="2" charset="2"/>
              <a:buChar char="q"/>
            </a:pPr>
            <a:r>
              <a:rPr lang="en-US" dirty="0"/>
              <a:t>Proposed System</a:t>
            </a:r>
          </a:p>
          <a:p>
            <a:pPr lvl="0" rtl="0">
              <a:buFont typeface="Wingdings" panose="05000000000000000000" pitchFamily="2" charset="2"/>
              <a:buChar char="q"/>
            </a:pPr>
            <a:r>
              <a:rPr lang="en-US" dirty="0"/>
              <a:t>Conclusion</a:t>
            </a:r>
          </a:p>
          <a:p>
            <a:pPr marL="0" indent="0">
              <a:buNone/>
            </a:pPr>
            <a:endParaRPr lang="en-IN" dirty="0"/>
          </a:p>
        </p:txBody>
      </p:sp>
      <p:pic>
        <p:nvPicPr>
          <p:cNvPr id="3" name="Picture 2">
            <a:extLst>
              <a:ext uri="{FF2B5EF4-FFF2-40B4-BE49-F238E27FC236}">
                <a16:creationId xmlns:a16="http://schemas.microsoft.com/office/drawing/2014/main" id="{97601AED-270B-5C9A-C2DB-958E7F179D18}"/>
              </a:ext>
            </a:extLst>
          </p:cNvPr>
          <p:cNvPicPr>
            <a:picLocks noChangeAspect="1"/>
          </p:cNvPicPr>
          <p:nvPr/>
        </p:nvPicPr>
        <p:blipFill>
          <a:blip r:embed="rId2"/>
          <a:srcRect t="8026" r="2937" b="9810"/>
          <a:stretch>
            <a:fillRect/>
          </a:stretch>
        </p:blipFill>
        <p:spPr>
          <a:xfrm>
            <a:off x="28575" y="0"/>
            <a:ext cx="18288000" cy="10287000"/>
          </a:xfrm>
          <a:prstGeom prst="rect">
            <a:avLst/>
          </a:prstGeom>
        </p:spPr>
      </p:pic>
      <p:sp>
        <p:nvSpPr>
          <p:cNvPr id="6" name="TextBox 3">
            <a:extLst>
              <a:ext uri="{FF2B5EF4-FFF2-40B4-BE49-F238E27FC236}">
                <a16:creationId xmlns:a16="http://schemas.microsoft.com/office/drawing/2014/main" id="{06F94CC3-375C-0B1E-235A-292429CACE44}"/>
              </a:ext>
            </a:extLst>
          </p:cNvPr>
          <p:cNvSpPr txBox="1"/>
          <p:nvPr/>
        </p:nvSpPr>
        <p:spPr>
          <a:xfrm>
            <a:off x="5255312" y="545306"/>
            <a:ext cx="6236023" cy="995363"/>
          </a:xfrm>
          <a:prstGeom prst="rect">
            <a:avLst/>
          </a:prstGeom>
        </p:spPr>
        <p:txBody>
          <a:bodyPr lIns="0" tIns="0" rIns="0" bIns="0" rtlCol="0" anchor="t">
            <a:spAutoFit/>
          </a:bodyPr>
          <a:lstStyle/>
          <a:p>
            <a:pPr algn="ctr">
              <a:lnSpc>
                <a:spcPts val="7762"/>
              </a:lnSpc>
            </a:pPr>
            <a:r>
              <a:rPr lang="en-US" sz="6750" dirty="0">
                <a:solidFill>
                  <a:srgbClr val="FFFFFF"/>
                </a:solidFill>
                <a:latin typeface="Times New Roman" panose="02020603050405020304" pitchFamily="18" charset="0"/>
                <a:cs typeface="Times New Roman" panose="02020603050405020304" pitchFamily="18" charset="0"/>
              </a:rPr>
              <a:t>ABSTRACT</a:t>
            </a:r>
          </a:p>
        </p:txBody>
      </p:sp>
      <p:sp>
        <p:nvSpPr>
          <p:cNvPr id="13" name="TextBox 4">
            <a:extLst>
              <a:ext uri="{FF2B5EF4-FFF2-40B4-BE49-F238E27FC236}">
                <a16:creationId xmlns:a16="http://schemas.microsoft.com/office/drawing/2014/main" id="{9DDBE726-C9AE-29D0-75BB-8B1883071985}"/>
              </a:ext>
            </a:extLst>
          </p:cNvPr>
          <p:cNvSpPr txBox="1"/>
          <p:nvPr/>
        </p:nvSpPr>
        <p:spPr>
          <a:xfrm>
            <a:off x="533400" y="2292557"/>
            <a:ext cx="12649200" cy="704488"/>
          </a:xfrm>
          <a:prstGeom prst="rect">
            <a:avLst/>
          </a:prstGeom>
        </p:spPr>
        <p:txBody>
          <a:bodyPr wrap="square" lIns="0" tIns="0" rIns="0" bIns="0" rtlCol="0" anchor="t">
            <a:spAutoFit/>
          </a:bodyPr>
          <a:lstStyle/>
          <a:p>
            <a:pPr marL="1185066" lvl="1" indent="-685800">
              <a:lnSpc>
                <a:spcPts val="6197"/>
              </a:lnSpc>
              <a:buFont typeface="Wingdings" panose="05000000000000000000" pitchFamily="2" charset="2"/>
              <a:buChar char="v"/>
            </a:pPr>
            <a:r>
              <a:rPr lang="en-US" sz="3600" spc="23" dirty="0">
                <a:latin typeface="Times New Roman" panose="02020603050405020304" pitchFamily="18" charset="0"/>
                <a:cs typeface="Times New Roman" panose="02020603050405020304" pitchFamily="18" charset="0"/>
              </a:rPr>
              <a:t>Cryptography helps us to maintain the encryption of data.</a:t>
            </a:r>
          </a:p>
        </p:txBody>
      </p:sp>
      <p:sp>
        <p:nvSpPr>
          <p:cNvPr id="14" name="TextBox 5">
            <a:extLst>
              <a:ext uri="{FF2B5EF4-FFF2-40B4-BE49-F238E27FC236}">
                <a16:creationId xmlns:a16="http://schemas.microsoft.com/office/drawing/2014/main" id="{BF0F432E-174F-BC22-B8C5-79C3187763DA}"/>
              </a:ext>
            </a:extLst>
          </p:cNvPr>
          <p:cNvSpPr txBox="1"/>
          <p:nvPr/>
        </p:nvSpPr>
        <p:spPr>
          <a:xfrm>
            <a:off x="527957" y="3450776"/>
            <a:ext cx="14102718" cy="1530355"/>
          </a:xfrm>
          <a:prstGeom prst="rect">
            <a:avLst/>
          </a:prstGeom>
        </p:spPr>
        <p:txBody>
          <a:bodyPr lIns="0" tIns="0" rIns="0" bIns="0" rtlCol="0" anchor="t">
            <a:spAutoFit/>
          </a:bodyPr>
          <a:lstStyle/>
          <a:p>
            <a:pPr marL="1185066" lvl="1" indent="-685800">
              <a:lnSpc>
                <a:spcPts val="6197"/>
              </a:lnSpc>
              <a:buFont typeface="Wingdings" panose="05000000000000000000" pitchFamily="2" charset="2"/>
              <a:buChar char="v"/>
            </a:pPr>
            <a:r>
              <a:rPr lang="en-US" sz="3600" spc="23" dirty="0">
                <a:solidFill>
                  <a:srgbClr val="FFFFFF"/>
                </a:solidFill>
                <a:latin typeface="Times New Roman" panose="02020603050405020304" pitchFamily="18" charset="0"/>
                <a:cs typeface="Times New Roman" panose="02020603050405020304" pitchFamily="18" charset="0"/>
              </a:rPr>
              <a:t>Fundamentally, there are two types of cryptographic techniques Symmetric and Asymmetric.</a:t>
            </a:r>
          </a:p>
        </p:txBody>
      </p:sp>
      <p:sp>
        <p:nvSpPr>
          <p:cNvPr id="15" name="TextBox 6">
            <a:extLst>
              <a:ext uri="{FF2B5EF4-FFF2-40B4-BE49-F238E27FC236}">
                <a16:creationId xmlns:a16="http://schemas.microsoft.com/office/drawing/2014/main" id="{52D9FA7F-C13E-CA1E-6474-DBD989DC3FDA}"/>
              </a:ext>
            </a:extLst>
          </p:cNvPr>
          <p:cNvSpPr txBox="1"/>
          <p:nvPr/>
        </p:nvSpPr>
        <p:spPr>
          <a:xfrm>
            <a:off x="527957" y="5289602"/>
            <a:ext cx="14788243" cy="1562415"/>
          </a:xfrm>
          <a:prstGeom prst="rect">
            <a:avLst/>
          </a:prstGeom>
        </p:spPr>
        <p:txBody>
          <a:bodyPr wrap="square" lIns="0" tIns="0" rIns="0" bIns="0" rtlCol="0" anchor="t">
            <a:spAutoFit/>
          </a:bodyPr>
          <a:lstStyle/>
          <a:p>
            <a:pPr marL="1174271" lvl="1" indent="-685800">
              <a:lnSpc>
                <a:spcPct val="150000"/>
              </a:lnSpc>
              <a:buFont typeface="Wingdings" panose="05000000000000000000" pitchFamily="2" charset="2"/>
              <a:buChar char="v"/>
            </a:pPr>
            <a:r>
              <a:rPr lang="en-US" sz="3600" spc="22" dirty="0">
                <a:solidFill>
                  <a:srgbClr val="FFFFFF"/>
                </a:solidFill>
                <a:latin typeface="League Spartan"/>
              </a:rPr>
              <a:t> </a:t>
            </a:r>
            <a:r>
              <a:rPr lang="en-US" sz="3600" spc="22" dirty="0">
                <a:solidFill>
                  <a:srgbClr val="FFFFFF"/>
                </a:solidFill>
                <a:latin typeface="Times New Roman" panose="02020603050405020304" pitchFamily="18" charset="0"/>
                <a:cs typeface="Times New Roman" panose="02020603050405020304" pitchFamily="18" charset="0"/>
              </a:rPr>
              <a:t>This project gives us that what is symmetric and asymmetric cryptography and what are the benefits and Caesar cipher technique</a:t>
            </a:r>
          </a:p>
        </p:txBody>
      </p:sp>
      <p:sp>
        <p:nvSpPr>
          <p:cNvPr id="16" name="TextBox 15">
            <a:extLst>
              <a:ext uri="{FF2B5EF4-FFF2-40B4-BE49-F238E27FC236}">
                <a16:creationId xmlns:a16="http://schemas.microsoft.com/office/drawing/2014/main" id="{3ECBD98A-28FE-8BB5-D186-F38FBAB1A124}"/>
              </a:ext>
            </a:extLst>
          </p:cNvPr>
          <p:cNvSpPr txBox="1"/>
          <p:nvPr/>
        </p:nvSpPr>
        <p:spPr>
          <a:xfrm>
            <a:off x="527956" y="7135343"/>
            <a:ext cx="13035643" cy="2351734"/>
          </a:xfrm>
          <a:prstGeom prst="rect">
            <a:avLst/>
          </a:prstGeom>
          <a:noFill/>
        </p:spPr>
        <p:txBody>
          <a:bodyPr wrap="square">
            <a:spAutoFit/>
          </a:bodyPr>
          <a:lstStyle/>
          <a:p>
            <a:pPr marL="1174271" lvl="1" indent="-685800" algn="just">
              <a:lnSpc>
                <a:spcPts val="6063"/>
              </a:lnSpc>
              <a:buFont typeface="Wingdings" panose="05000000000000000000" pitchFamily="2" charset="2"/>
              <a:buChar char="v"/>
            </a:pPr>
            <a:r>
              <a:rPr lang="en-US" sz="3600" spc="22" dirty="0">
                <a:solidFill>
                  <a:srgbClr val="FFFFFF"/>
                </a:solidFill>
                <a:latin typeface="Times New Roman" panose="02020603050405020304" pitchFamily="18" charset="0"/>
                <a:cs typeface="Times New Roman" panose="02020603050405020304" pitchFamily="18" charset="0"/>
              </a:rPr>
              <a:t>Caesar ciphers use a substitution method where letters in the alphabet are shifted by some fixed number of spaces to yield an encoding alphabet.</a:t>
            </a:r>
          </a:p>
        </p:txBody>
      </p:sp>
    </p:spTree>
    <p:extLst>
      <p:ext uri="{BB962C8B-B14F-4D97-AF65-F5344CB8AC3E}">
        <p14:creationId xmlns:p14="http://schemas.microsoft.com/office/powerpoint/2010/main" val="3716065773"/>
      </p:ext>
    </p:extLst>
  </p:cSld>
  <p:clrMapOvr>
    <a:masterClrMapping/>
  </p:clrMapOvr>
  <p:transition spd="slow">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8750" b="8749"/>
          <a:stretch>
            <a:fillRect/>
          </a:stretch>
        </p:blipFill>
        <p:spPr>
          <a:xfrm>
            <a:off x="0" y="0"/>
            <a:ext cx="18288000" cy="10287000"/>
          </a:xfrm>
          <a:prstGeom prst="rect">
            <a:avLst/>
          </a:prstGeom>
        </p:spPr>
      </p:pic>
      <p:sp>
        <p:nvSpPr>
          <p:cNvPr id="3" name="TextBox 3"/>
          <p:cNvSpPr txBox="1"/>
          <p:nvPr/>
        </p:nvSpPr>
        <p:spPr>
          <a:xfrm>
            <a:off x="4715952" y="752784"/>
            <a:ext cx="8856096" cy="1128514"/>
          </a:xfrm>
          <a:prstGeom prst="rect">
            <a:avLst/>
          </a:prstGeom>
        </p:spPr>
        <p:txBody>
          <a:bodyPr wrap="square" lIns="0" tIns="0" rIns="0" bIns="0" rtlCol="0" anchor="t">
            <a:spAutoFit/>
          </a:bodyPr>
          <a:lstStyle/>
          <a:p>
            <a:pPr algn="ctr">
              <a:lnSpc>
                <a:spcPts val="8827"/>
              </a:lnSpc>
            </a:pPr>
            <a:r>
              <a:rPr lang="en-US" sz="8250" spc="288" dirty="0">
                <a:solidFill>
                  <a:srgbClr val="FFFFFF"/>
                </a:solidFill>
                <a:latin typeface="Times New Roman" panose="02020603050405020304" pitchFamily="18" charset="0"/>
                <a:cs typeface="Times New Roman" panose="02020603050405020304" pitchFamily="18" charset="0"/>
              </a:rPr>
              <a:t>INTRODUCTION</a:t>
            </a:r>
          </a:p>
        </p:txBody>
      </p:sp>
      <p:sp>
        <p:nvSpPr>
          <p:cNvPr id="5" name="TextBox 5"/>
          <p:cNvSpPr txBox="1"/>
          <p:nvPr/>
        </p:nvSpPr>
        <p:spPr>
          <a:xfrm>
            <a:off x="228600" y="2171700"/>
            <a:ext cx="16735224" cy="6905993"/>
          </a:xfrm>
          <a:prstGeom prst="rect">
            <a:avLst/>
          </a:prstGeom>
        </p:spPr>
        <p:txBody>
          <a:bodyPr lIns="0" tIns="0" rIns="0" bIns="0" rtlCol="0" anchor="t">
            <a:spAutoFit/>
          </a:bodyPr>
          <a:lstStyle/>
          <a:p>
            <a:pPr marL="864914" lvl="1" indent="-432457" algn="just">
              <a:lnSpc>
                <a:spcPts val="5368"/>
              </a:lnSpc>
              <a:buFont typeface="Arial"/>
              <a:buChar char="•"/>
            </a:pPr>
            <a:r>
              <a:rPr lang="en-US" sz="3600" spc="20" dirty="0">
                <a:solidFill>
                  <a:srgbClr val="FFFFFF"/>
                </a:solidFill>
                <a:latin typeface="Times New Roman" panose="02020603050405020304" pitchFamily="18" charset="0"/>
                <a:cs typeface="Times New Roman" panose="02020603050405020304" pitchFamily="18" charset="0"/>
              </a:rPr>
              <a:t>It is the art of secret writing Cryptography is the creativity of translating the original plain text in to cipher text and vice versa.</a:t>
            </a:r>
          </a:p>
          <a:p>
            <a:pPr marL="864914" lvl="1" indent="-432457" algn="just">
              <a:lnSpc>
                <a:spcPts val="5368"/>
              </a:lnSpc>
              <a:buFont typeface="Arial"/>
              <a:buChar char="•"/>
            </a:pPr>
            <a:r>
              <a:rPr lang="en-US" sz="3600" spc="20" dirty="0">
                <a:solidFill>
                  <a:srgbClr val="FFFFFF"/>
                </a:solidFill>
                <a:latin typeface="Times New Roman" panose="02020603050405020304" pitchFamily="18" charset="0"/>
                <a:cs typeface="Times New Roman" panose="02020603050405020304" pitchFamily="18" charset="0"/>
              </a:rPr>
              <a:t>Cryptography plays a vital role in security aspect. It provides many security goals to make sure the secrecy of data.</a:t>
            </a:r>
          </a:p>
          <a:p>
            <a:pPr marL="864914" lvl="1" indent="-432457" algn="just">
              <a:lnSpc>
                <a:spcPts val="5368"/>
              </a:lnSpc>
              <a:buFont typeface="Arial"/>
              <a:buChar char="•"/>
            </a:pPr>
            <a:r>
              <a:rPr lang="en-IN" sz="3600" dirty="0">
                <a:effectLst/>
                <a:latin typeface="Times New Roman" panose="02020603050405020304" pitchFamily="18" charset="0"/>
                <a:ea typeface="Calibri" panose="020F0502020204030204" pitchFamily="34" charset="0"/>
              </a:rPr>
              <a:t>The Caesar cipher is a historic encryption method that involves shifting each letter of a message a certain number of positions to the right or left of the alphabet. </a:t>
            </a:r>
            <a:endParaRPr lang="en-US" sz="6000" spc="20" dirty="0">
              <a:latin typeface="Times New Roman" panose="02020603050405020304" pitchFamily="18" charset="0"/>
              <a:cs typeface="Times New Roman" panose="02020603050405020304" pitchFamily="18" charset="0"/>
            </a:endParaRPr>
          </a:p>
          <a:p>
            <a:pPr marL="864914" lvl="1" indent="-432457" algn="just">
              <a:lnSpc>
                <a:spcPts val="5368"/>
              </a:lnSpc>
              <a:buFont typeface="Arial"/>
              <a:buChar char="•"/>
            </a:pPr>
            <a:r>
              <a:rPr lang="en-IN" sz="3600" dirty="0">
                <a:effectLst/>
                <a:latin typeface="Times New Roman" panose="02020603050405020304" pitchFamily="18" charset="0"/>
                <a:ea typeface="Calibri" panose="020F0502020204030204" pitchFamily="34" charset="0"/>
              </a:rPr>
              <a:t>The key to the cipher is the number of positions that the letters are shifted. </a:t>
            </a:r>
          </a:p>
          <a:p>
            <a:pPr marL="864914" lvl="1" indent="-432457" algn="just">
              <a:lnSpc>
                <a:spcPts val="5368"/>
              </a:lnSpc>
              <a:buFont typeface="Arial"/>
              <a:buChar char="•"/>
            </a:pPr>
            <a:r>
              <a:rPr lang="en-IN" sz="3600" dirty="0">
                <a:effectLst/>
                <a:latin typeface="Times New Roman" panose="02020603050405020304" pitchFamily="18" charset="0"/>
                <a:ea typeface="Calibri" panose="020F0502020204030204" pitchFamily="34" charset="0"/>
              </a:rPr>
              <a:t>Encryption at the sending end and decryption at the receiving end of the communication system are required for secure communication.</a:t>
            </a:r>
            <a:endParaRPr lang="en-US" sz="9600" spc="20" dirty="0">
              <a:latin typeface="Times New Roman" panose="02020603050405020304" pitchFamily="18" charset="0"/>
              <a:cs typeface="Times New Roman" panose="02020603050405020304" pitchFamily="18" charset="0"/>
            </a:endParaRPr>
          </a:p>
          <a:p>
            <a:pPr algn="ctr">
              <a:lnSpc>
                <a:spcPts val="5368"/>
              </a:lnSpc>
              <a:spcBef>
                <a:spcPct val="0"/>
              </a:spcBef>
            </a:pPr>
            <a:r>
              <a:rPr lang="en-US" sz="4006" spc="20" dirty="0">
                <a:solidFill>
                  <a:srgbClr val="FFFFFF"/>
                </a:solidFill>
                <a:latin typeface="League Spartan"/>
              </a:rPr>
              <a:t>                            </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0" y="0"/>
            <a:ext cx="18288000" cy="10287000"/>
          </a:xfrm>
          <a:prstGeom prst="rect">
            <a:avLst/>
          </a:prstGeom>
        </p:spPr>
      </p:pic>
      <p:pic>
        <p:nvPicPr>
          <p:cNvPr id="3" name="Picture 3"/>
          <p:cNvPicPr>
            <a:picLocks noChangeAspect="1"/>
          </p:cNvPicPr>
          <p:nvPr/>
        </p:nvPicPr>
        <p:blipFill>
          <a:blip r:embed="rId3"/>
          <a:srcRect t="40899" b="26341"/>
          <a:stretch>
            <a:fillRect/>
          </a:stretch>
        </p:blipFill>
        <p:spPr>
          <a:xfrm>
            <a:off x="2231710" y="4054596"/>
            <a:ext cx="13165454" cy="2876626"/>
          </a:xfrm>
          <a:prstGeom prst="rect">
            <a:avLst/>
          </a:prstGeom>
        </p:spPr>
      </p:pic>
      <p:sp>
        <p:nvSpPr>
          <p:cNvPr id="5" name="TextBox 5"/>
          <p:cNvSpPr txBox="1"/>
          <p:nvPr/>
        </p:nvSpPr>
        <p:spPr>
          <a:xfrm>
            <a:off x="9139238" y="4736941"/>
            <a:ext cx="9525" cy="755968"/>
          </a:xfrm>
          <a:prstGeom prst="rect">
            <a:avLst/>
          </a:prstGeom>
        </p:spPr>
        <p:txBody>
          <a:bodyPr lIns="0" tIns="0" rIns="0" bIns="0" rtlCol="0" anchor="t">
            <a:spAutoFit/>
          </a:bodyPr>
          <a:lstStyle/>
          <a:p>
            <a:pPr algn="ctr">
              <a:lnSpc>
                <a:spcPts val="6197"/>
              </a:lnSpc>
              <a:spcBef>
                <a:spcPct val="0"/>
              </a:spcBef>
            </a:pPr>
            <a:endParaRPr/>
          </a:p>
        </p:txBody>
      </p:sp>
      <p:sp>
        <p:nvSpPr>
          <p:cNvPr id="6" name="TextBox 6"/>
          <p:cNvSpPr txBox="1"/>
          <p:nvPr/>
        </p:nvSpPr>
        <p:spPr>
          <a:xfrm>
            <a:off x="402330" y="2341288"/>
            <a:ext cx="17492866" cy="1504836"/>
          </a:xfrm>
          <a:prstGeom prst="rect">
            <a:avLst/>
          </a:prstGeom>
        </p:spPr>
        <p:txBody>
          <a:bodyPr lIns="0" tIns="0" rIns="0" bIns="0" rtlCol="0" anchor="t">
            <a:spAutoFit/>
          </a:bodyPr>
          <a:lstStyle/>
          <a:p>
            <a:pPr>
              <a:lnSpc>
                <a:spcPts val="3920"/>
              </a:lnSpc>
            </a:pPr>
            <a:r>
              <a:rPr lang="en-US" sz="3600" dirty="0">
                <a:solidFill>
                  <a:srgbClr val="FFFFFF"/>
                </a:solidFill>
                <a:latin typeface="Times Neue Roman Bold"/>
              </a:rPr>
              <a:t>Cryptography is the science of encrypting and decryption data to prevent unauthorized access. Encryption converts data from plaintext to Ciphertext. Decryption reverses the process of encryption to retrieve the original information.</a:t>
            </a:r>
          </a:p>
        </p:txBody>
      </p:sp>
      <p:sp>
        <p:nvSpPr>
          <p:cNvPr id="7" name="TextBox 7"/>
          <p:cNvSpPr txBox="1"/>
          <p:nvPr/>
        </p:nvSpPr>
        <p:spPr>
          <a:xfrm>
            <a:off x="254433" y="1031928"/>
            <a:ext cx="7066173" cy="1052185"/>
          </a:xfrm>
          <a:prstGeom prst="rect">
            <a:avLst/>
          </a:prstGeom>
        </p:spPr>
        <p:txBody>
          <a:bodyPr lIns="0" tIns="0" rIns="0" bIns="0" rtlCol="0" anchor="t">
            <a:spAutoFit/>
          </a:bodyPr>
          <a:lstStyle/>
          <a:p>
            <a:pPr>
              <a:lnSpc>
                <a:spcPts val="8680"/>
              </a:lnSpc>
            </a:pPr>
            <a:r>
              <a:rPr lang="en-US" sz="6200" dirty="0">
                <a:solidFill>
                  <a:srgbClr val="FFFFFF"/>
                </a:solidFill>
                <a:latin typeface="Times New Roman" panose="02020603050405020304" pitchFamily="18" charset="0"/>
                <a:cs typeface="Times New Roman" panose="02020603050405020304" pitchFamily="18" charset="0"/>
              </a:rPr>
              <a:t>CRYPTOGRAPHY</a:t>
            </a:r>
            <a:r>
              <a:rPr lang="en-US" sz="6200" dirty="0">
                <a:solidFill>
                  <a:srgbClr val="FFFFFF"/>
                </a:solidFill>
                <a:latin typeface="Canva Sans Bold"/>
              </a:rPr>
              <a:t>:</a:t>
            </a:r>
          </a:p>
        </p:txBody>
      </p:sp>
      <p:sp>
        <p:nvSpPr>
          <p:cNvPr id="8" name="TextBox 8"/>
          <p:cNvSpPr txBox="1"/>
          <p:nvPr/>
        </p:nvSpPr>
        <p:spPr>
          <a:xfrm>
            <a:off x="-119001" y="7428881"/>
            <a:ext cx="4701421" cy="580390"/>
          </a:xfrm>
          <a:prstGeom prst="rect">
            <a:avLst/>
          </a:prstGeom>
        </p:spPr>
        <p:txBody>
          <a:bodyPr lIns="0" tIns="0" rIns="0" bIns="0" rtlCol="0" anchor="t">
            <a:spAutoFit/>
          </a:bodyPr>
          <a:lstStyle/>
          <a:p>
            <a:pPr algn="ctr">
              <a:lnSpc>
                <a:spcPts val="4759"/>
              </a:lnSpc>
            </a:pPr>
            <a:r>
              <a:rPr lang="en-US" sz="3600" dirty="0">
                <a:solidFill>
                  <a:srgbClr val="FFFFFF"/>
                </a:solidFill>
                <a:latin typeface="Times New Roman" panose="02020603050405020304" pitchFamily="18" charset="0"/>
                <a:cs typeface="Times New Roman" panose="02020603050405020304" pitchFamily="18" charset="0"/>
              </a:rPr>
              <a:t>It is of two types</a:t>
            </a:r>
            <a:r>
              <a:rPr lang="en-US" sz="3399" dirty="0">
                <a:solidFill>
                  <a:srgbClr val="FFFFFF"/>
                </a:solidFill>
                <a:latin typeface="Canva Sans"/>
              </a:rPr>
              <a:t>:</a:t>
            </a:r>
          </a:p>
        </p:txBody>
      </p:sp>
      <p:sp>
        <p:nvSpPr>
          <p:cNvPr id="9" name="TextBox 9"/>
          <p:cNvSpPr txBox="1"/>
          <p:nvPr/>
        </p:nvSpPr>
        <p:spPr>
          <a:xfrm>
            <a:off x="1129017" y="8256921"/>
            <a:ext cx="6906807" cy="1193725"/>
          </a:xfrm>
          <a:prstGeom prst="rect">
            <a:avLst/>
          </a:prstGeom>
        </p:spPr>
        <p:txBody>
          <a:bodyPr lIns="0" tIns="0" rIns="0" bIns="0" rtlCol="0" anchor="t">
            <a:spAutoFit/>
          </a:bodyPr>
          <a:lstStyle/>
          <a:p>
            <a:pPr marL="734059" lvl="1" indent="-367030" algn="ctr">
              <a:lnSpc>
                <a:spcPts val="4759"/>
              </a:lnSpc>
              <a:buFont typeface="Arial"/>
              <a:buChar char="•"/>
            </a:pPr>
            <a:r>
              <a:rPr lang="en-US" sz="3600" dirty="0">
                <a:solidFill>
                  <a:srgbClr val="FFFFFF"/>
                </a:solidFill>
                <a:latin typeface="Times Neue Roman"/>
              </a:rPr>
              <a:t>Symmetric key cryptography.</a:t>
            </a:r>
          </a:p>
          <a:p>
            <a:pPr marL="734059" lvl="1" indent="-367030" algn="ctr">
              <a:lnSpc>
                <a:spcPts val="4759"/>
              </a:lnSpc>
              <a:buFont typeface="Arial"/>
              <a:buChar char="•"/>
            </a:pPr>
            <a:r>
              <a:rPr lang="en-US" sz="3600" dirty="0">
                <a:solidFill>
                  <a:srgbClr val="FFFFFF"/>
                </a:solidFill>
                <a:latin typeface="Times Neue Roman"/>
              </a:rPr>
              <a:t>Asymmetric key cryptography.</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9337" b="9337"/>
          <a:stretch>
            <a:fillRect/>
          </a:stretch>
        </p:blipFill>
        <p:spPr>
          <a:xfrm>
            <a:off x="0" y="0"/>
            <a:ext cx="18288000" cy="10287000"/>
          </a:xfrm>
          <a:prstGeom prst="rect">
            <a:avLst/>
          </a:prstGeom>
        </p:spPr>
      </p:pic>
      <p:sp>
        <p:nvSpPr>
          <p:cNvPr id="3" name="TextBox 3"/>
          <p:cNvSpPr txBox="1"/>
          <p:nvPr/>
        </p:nvSpPr>
        <p:spPr>
          <a:xfrm>
            <a:off x="4511241" y="286323"/>
            <a:ext cx="8583096" cy="778499"/>
          </a:xfrm>
          <a:prstGeom prst="rect">
            <a:avLst/>
          </a:prstGeom>
        </p:spPr>
        <p:txBody>
          <a:bodyPr lIns="0" tIns="0" rIns="0" bIns="0" rtlCol="0" anchor="t">
            <a:spAutoFit/>
          </a:bodyPr>
          <a:lstStyle/>
          <a:p>
            <a:pPr algn="ctr">
              <a:lnSpc>
                <a:spcPts val="6440"/>
              </a:lnSpc>
            </a:pPr>
            <a:r>
              <a:rPr lang="en-US" sz="4600" dirty="0">
                <a:solidFill>
                  <a:schemeClr val="accent2"/>
                </a:solidFill>
                <a:latin typeface="Times New Roman" panose="02020603050405020304" pitchFamily="18" charset="0"/>
                <a:cs typeface="Times New Roman" panose="02020603050405020304" pitchFamily="18" charset="0"/>
              </a:rPr>
              <a:t>Symmetric Key Cryptography</a:t>
            </a:r>
            <a:r>
              <a:rPr lang="en-US" sz="4600" dirty="0">
                <a:solidFill>
                  <a:schemeClr val="accent2"/>
                </a:solidFill>
                <a:latin typeface="Canva Sans Bold"/>
              </a:rPr>
              <a:t>:</a:t>
            </a:r>
          </a:p>
        </p:txBody>
      </p:sp>
      <p:sp>
        <p:nvSpPr>
          <p:cNvPr id="4" name="TextBox 4"/>
          <p:cNvSpPr txBox="1"/>
          <p:nvPr/>
        </p:nvSpPr>
        <p:spPr>
          <a:xfrm>
            <a:off x="808825" y="1224841"/>
            <a:ext cx="17013596" cy="1538883"/>
          </a:xfrm>
          <a:prstGeom prst="rect">
            <a:avLst/>
          </a:prstGeom>
        </p:spPr>
        <p:txBody>
          <a:bodyPr lIns="0" tIns="0" rIns="0" bIns="0" rtlCol="0" anchor="t">
            <a:spAutoFit/>
          </a:bodyPr>
          <a:lstStyle/>
          <a:p>
            <a:pPr>
              <a:lnSpc>
                <a:spcPts val="3987"/>
              </a:lnSpc>
            </a:pPr>
            <a:r>
              <a:rPr lang="en-US" sz="3600" dirty="0">
                <a:solidFill>
                  <a:srgbClr val="FFFFFF"/>
                </a:solidFill>
                <a:latin typeface="Times Neue Roman"/>
              </a:rPr>
              <a:t>Symmetric Key Cryptography relies on a single key for encryption and decryption of information. The key needs to be kept secret and be available with both the sender and receiver. Strength of encryption depends on the key size being used.</a:t>
            </a:r>
          </a:p>
        </p:txBody>
      </p:sp>
      <p:sp>
        <p:nvSpPr>
          <p:cNvPr id="5" name="TextBox 5"/>
          <p:cNvSpPr txBox="1"/>
          <p:nvPr/>
        </p:nvSpPr>
        <p:spPr>
          <a:xfrm>
            <a:off x="-111302" y="2914630"/>
            <a:ext cx="2280003" cy="629919"/>
          </a:xfrm>
          <a:prstGeom prst="rect">
            <a:avLst/>
          </a:prstGeom>
        </p:spPr>
        <p:txBody>
          <a:bodyPr lIns="0" tIns="0" rIns="0" bIns="0" rtlCol="0" anchor="t">
            <a:spAutoFit/>
          </a:bodyPr>
          <a:lstStyle/>
          <a:p>
            <a:pPr algn="ctr">
              <a:lnSpc>
                <a:spcPts val="5180"/>
              </a:lnSpc>
            </a:pPr>
            <a:r>
              <a:rPr lang="en-US" sz="3600" dirty="0">
                <a:solidFill>
                  <a:srgbClr val="D9D9D9"/>
                </a:solidFill>
                <a:latin typeface="Times New Roman" panose="02020603050405020304" pitchFamily="18" charset="0"/>
                <a:cs typeface="Times New Roman" panose="02020603050405020304" pitchFamily="18" charset="0"/>
              </a:rPr>
              <a:t>Types</a:t>
            </a:r>
            <a:r>
              <a:rPr lang="en-US" sz="3600" dirty="0">
                <a:solidFill>
                  <a:srgbClr val="D9D9D9"/>
                </a:solidFill>
                <a:latin typeface="Canva Sans"/>
              </a:rPr>
              <a:t>:</a:t>
            </a:r>
          </a:p>
        </p:txBody>
      </p:sp>
      <p:sp>
        <p:nvSpPr>
          <p:cNvPr id="6" name="TextBox 6"/>
          <p:cNvSpPr txBox="1"/>
          <p:nvPr/>
        </p:nvSpPr>
        <p:spPr>
          <a:xfrm>
            <a:off x="1028700" y="3735049"/>
            <a:ext cx="4915170" cy="573555"/>
          </a:xfrm>
          <a:prstGeom prst="rect">
            <a:avLst/>
          </a:prstGeom>
        </p:spPr>
        <p:txBody>
          <a:bodyPr lIns="0" tIns="0" rIns="0" bIns="0" rtlCol="0" anchor="t">
            <a:spAutoFit/>
          </a:bodyPr>
          <a:lstStyle/>
          <a:p>
            <a:pPr>
              <a:lnSpc>
                <a:spcPts val="4900"/>
              </a:lnSpc>
            </a:pPr>
            <a:r>
              <a:rPr lang="en-US" sz="3600" dirty="0">
                <a:solidFill>
                  <a:srgbClr val="A6A6A6"/>
                </a:solidFill>
                <a:latin typeface="Times New Roman" panose="02020603050405020304" pitchFamily="18" charset="0"/>
                <a:cs typeface="Times New Roman" panose="02020603050405020304" pitchFamily="18" charset="0"/>
              </a:rPr>
              <a:t>Stream Cipher</a:t>
            </a:r>
            <a:r>
              <a:rPr lang="en-US" sz="3600" dirty="0">
                <a:solidFill>
                  <a:srgbClr val="A6A6A6"/>
                </a:solidFill>
                <a:latin typeface="Norwester Bold"/>
              </a:rPr>
              <a:t>:</a:t>
            </a:r>
          </a:p>
        </p:txBody>
      </p:sp>
      <p:sp>
        <p:nvSpPr>
          <p:cNvPr id="7" name="TextBox 7"/>
          <p:cNvSpPr txBox="1"/>
          <p:nvPr/>
        </p:nvSpPr>
        <p:spPr>
          <a:xfrm>
            <a:off x="2168702" y="4560548"/>
            <a:ext cx="12464441" cy="2309415"/>
          </a:xfrm>
          <a:prstGeom prst="rect">
            <a:avLst/>
          </a:prstGeom>
        </p:spPr>
        <p:txBody>
          <a:bodyPr lIns="0" tIns="0" rIns="0" bIns="0" rtlCol="0" anchor="t">
            <a:spAutoFit/>
          </a:bodyPr>
          <a:lstStyle/>
          <a:p>
            <a:pPr marL="609317" lvl="1" indent="-304659">
              <a:lnSpc>
                <a:spcPts val="3640"/>
              </a:lnSpc>
              <a:buFont typeface="Arial"/>
              <a:buChar char="•"/>
            </a:pPr>
            <a:r>
              <a:rPr lang="en-US" sz="3600" dirty="0">
                <a:solidFill>
                  <a:srgbClr val="FFFFFF"/>
                </a:solidFill>
                <a:latin typeface="Times Neue Roman"/>
              </a:rPr>
              <a:t>Encrypt information one bit/byte at time.</a:t>
            </a:r>
          </a:p>
          <a:p>
            <a:pPr marL="609317" lvl="1" indent="-304659">
              <a:lnSpc>
                <a:spcPts val="3640"/>
              </a:lnSpc>
              <a:buFont typeface="Arial"/>
              <a:buChar char="•"/>
            </a:pPr>
            <a:r>
              <a:rPr lang="en-US" sz="3600" dirty="0">
                <a:solidFill>
                  <a:srgbClr val="FFFFFF"/>
                </a:solidFill>
                <a:latin typeface="Times Neue Roman"/>
              </a:rPr>
              <a:t>Quicker format of encryption.</a:t>
            </a:r>
          </a:p>
          <a:p>
            <a:pPr marL="609317" lvl="1" indent="-304659">
              <a:lnSpc>
                <a:spcPts val="3640"/>
              </a:lnSpc>
              <a:buFont typeface="Arial"/>
              <a:buChar char="•"/>
            </a:pPr>
            <a:r>
              <a:rPr lang="en-US" sz="3600" dirty="0">
                <a:solidFill>
                  <a:srgbClr val="FFFFFF"/>
                </a:solidFill>
                <a:latin typeface="Times Neue Roman"/>
              </a:rPr>
              <a:t> Data is converted to binary digits and encrypted sequentially.</a:t>
            </a:r>
          </a:p>
          <a:p>
            <a:pPr marL="609317" lvl="1" indent="-304659">
              <a:lnSpc>
                <a:spcPts val="3640"/>
              </a:lnSpc>
              <a:buFont typeface="Arial"/>
              <a:buChar char="•"/>
            </a:pPr>
            <a:r>
              <a:rPr lang="en-US" sz="3600" dirty="0">
                <a:solidFill>
                  <a:srgbClr val="FFFFFF"/>
                </a:solidFill>
                <a:latin typeface="Times Neue Roman"/>
              </a:rPr>
              <a:t>Popular algorithms - RC4, Salsa20.</a:t>
            </a:r>
          </a:p>
          <a:p>
            <a:pPr>
              <a:lnSpc>
                <a:spcPts val="3640"/>
              </a:lnSpc>
            </a:pPr>
            <a:endParaRPr lang="en-US" sz="3600" dirty="0">
              <a:solidFill>
                <a:srgbClr val="FFFFFF"/>
              </a:solidFill>
              <a:latin typeface="Times Neue Roman"/>
            </a:endParaRPr>
          </a:p>
        </p:txBody>
      </p:sp>
      <p:sp>
        <p:nvSpPr>
          <p:cNvPr id="8" name="TextBox 8"/>
          <p:cNvSpPr txBox="1"/>
          <p:nvPr/>
        </p:nvSpPr>
        <p:spPr>
          <a:xfrm>
            <a:off x="808825" y="6520955"/>
            <a:ext cx="2883671" cy="589072"/>
          </a:xfrm>
          <a:prstGeom prst="rect">
            <a:avLst/>
          </a:prstGeom>
        </p:spPr>
        <p:txBody>
          <a:bodyPr lIns="0" tIns="0" rIns="0" bIns="0" rtlCol="0" anchor="t">
            <a:spAutoFit/>
          </a:bodyPr>
          <a:lstStyle/>
          <a:p>
            <a:pPr algn="ctr">
              <a:lnSpc>
                <a:spcPts val="5040"/>
              </a:lnSpc>
            </a:pPr>
            <a:r>
              <a:rPr lang="en-US" sz="3600" dirty="0">
                <a:solidFill>
                  <a:srgbClr val="A6A6A6"/>
                </a:solidFill>
                <a:latin typeface="Times New Roman" panose="02020603050405020304" pitchFamily="18" charset="0"/>
                <a:cs typeface="Times New Roman" panose="02020603050405020304" pitchFamily="18" charset="0"/>
              </a:rPr>
              <a:t> Block Cipher:</a:t>
            </a:r>
          </a:p>
        </p:txBody>
      </p:sp>
      <p:sp>
        <p:nvSpPr>
          <p:cNvPr id="9" name="TextBox 9"/>
          <p:cNvSpPr txBox="1"/>
          <p:nvPr/>
        </p:nvSpPr>
        <p:spPr>
          <a:xfrm>
            <a:off x="2250660" y="7468626"/>
            <a:ext cx="11079184" cy="2000548"/>
          </a:xfrm>
          <a:prstGeom prst="rect">
            <a:avLst/>
          </a:prstGeom>
        </p:spPr>
        <p:txBody>
          <a:bodyPr lIns="0" tIns="0" rIns="0" bIns="0" rtlCol="0" anchor="t">
            <a:spAutoFit/>
          </a:bodyPr>
          <a:lstStyle/>
          <a:p>
            <a:pPr marL="604523" lvl="1" indent="-302261">
              <a:lnSpc>
                <a:spcPts val="3920"/>
              </a:lnSpc>
              <a:buFont typeface="Arial"/>
              <a:buChar char="•"/>
            </a:pPr>
            <a:r>
              <a:rPr lang="en-US" sz="3600" dirty="0">
                <a:solidFill>
                  <a:srgbClr val="FFFFFF"/>
                </a:solidFill>
                <a:latin typeface="Times Neue Roman"/>
              </a:rPr>
              <a:t>Information broken down to chunks/blocks of fixed size.</a:t>
            </a:r>
          </a:p>
          <a:p>
            <a:pPr marL="604523" lvl="1" indent="-302261">
              <a:lnSpc>
                <a:spcPts val="3920"/>
              </a:lnSpc>
              <a:buFont typeface="Arial"/>
              <a:buChar char="•"/>
            </a:pPr>
            <a:r>
              <a:rPr lang="en-US" sz="3600" dirty="0">
                <a:solidFill>
                  <a:srgbClr val="FFFFFF"/>
                </a:solidFill>
                <a:latin typeface="Times Neue Roman"/>
              </a:rPr>
              <a:t>Size of block depends on key size.</a:t>
            </a:r>
          </a:p>
          <a:p>
            <a:pPr marL="604523" lvl="1" indent="-302261">
              <a:lnSpc>
                <a:spcPts val="3920"/>
              </a:lnSpc>
              <a:buFont typeface="Arial"/>
              <a:buChar char="•"/>
            </a:pPr>
            <a:r>
              <a:rPr lang="en-US" sz="3600" dirty="0">
                <a:solidFill>
                  <a:srgbClr val="FFFFFF"/>
                </a:solidFill>
                <a:latin typeface="Times Neue Roman"/>
              </a:rPr>
              <a:t>The chunks are encrypted and later chained together.</a:t>
            </a:r>
          </a:p>
          <a:p>
            <a:pPr marL="604523" lvl="1" indent="-302261">
              <a:lnSpc>
                <a:spcPts val="3920"/>
              </a:lnSpc>
              <a:buFont typeface="Arial"/>
              <a:buChar char="•"/>
            </a:pPr>
            <a:r>
              <a:rPr lang="en-US" sz="3600" dirty="0">
                <a:solidFill>
                  <a:srgbClr val="FFFFFF"/>
                </a:solidFill>
                <a:latin typeface="Times Neue Roman"/>
              </a:rPr>
              <a:t>Popular algorithms - AES, DES, 3DES.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8022" b="8022"/>
          <a:stretch>
            <a:fillRect/>
          </a:stretch>
        </p:blipFill>
        <p:spPr>
          <a:xfrm>
            <a:off x="0" y="0"/>
            <a:ext cx="18288000" cy="10287000"/>
          </a:xfrm>
          <a:prstGeom prst="rect">
            <a:avLst/>
          </a:prstGeom>
        </p:spPr>
      </p:pic>
      <p:pic>
        <p:nvPicPr>
          <p:cNvPr id="3" name="Picture 3"/>
          <p:cNvPicPr>
            <a:picLocks noChangeAspect="1"/>
          </p:cNvPicPr>
          <p:nvPr/>
        </p:nvPicPr>
        <p:blipFill>
          <a:blip r:embed="rId3"/>
          <a:srcRect/>
          <a:stretch>
            <a:fillRect/>
          </a:stretch>
        </p:blipFill>
        <p:spPr>
          <a:xfrm>
            <a:off x="1955309" y="1028700"/>
            <a:ext cx="14377381" cy="8456218"/>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32657" y="0"/>
            <a:ext cx="18288000" cy="10287000"/>
          </a:xfrm>
          <a:prstGeom prst="rect">
            <a:avLst/>
          </a:prstGeom>
        </p:spPr>
      </p:pic>
      <p:sp>
        <p:nvSpPr>
          <p:cNvPr id="3" name="TextBox 3"/>
          <p:cNvSpPr txBox="1"/>
          <p:nvPr/>
        </p:nvSpPr>
        <p:spPr>
          <a:xfrm>
            <a:off x="4032100" y="272732"/>
            <a:ext cx="9566196" cy="755968"/>
          </a:xfrm>
          <a:prstGeom prst="rect">
            <a:avLst/>
          </a:prstGeom>
        </p:spPr>
        <p:txBody>
          <a:bodyPr lIns="0" tIns="0" rIns="0" bIns="0" rtlCol="0" anchor="t">
            <a:spAutoFit/>
          </a:bodyPr>
          <a:lstStyle/>
          <a:p>
            <a:pPr algn="ctr">
              <a:lnSpc>
                <a:spcPts val="6197"/>
              </a:lnSpc>
              <a:spcBef>
                <a:spcPct val="0"/>
              </a:spcBef>
            </a:pPr>
            <a:r>
              <a:rPr lang="en-US" sz="4624" spc="23" dirty="0">
                <a:solidFill>
                  <a:schemeClr val="accent2">
                    <a:lumMod val="75000"/>
                  </a:schemeClr>
                </a:solidFill>
                <a:latin typeface="Times New Roman" panose="02020603050405020304" pitchFamily="18" charset="0"/>
                <a:cs typeface="Times New Roman" panose="02020603050405020304" pitchFamily="18" charset="0"/>
              </a:rPr>
              <a:t>Asymmetric key cryptography</a:t>
            </a:r>
            <a:r>
              <a:rPr lang="en-US" sz="4624" spc="23" dirty="0">
                <a:solidFill>
                  <a:srgbClr val="A6A6A6"/>
                </a:solidFill>
                <a:latin typeface="Times New Roman" panose="02020603050405020304" pitchFamily="18" charset="0"/>
                <a:cs typeface="Times New Roman" panose="02020603050405020304" pitchFamily="18" charset="0"/>
              </a:rPr>
              <a:t>.</a:t>
            </a:r>
          </a:p>
        </p:txBody>
      </p:sp>
      <p:sp>
        <p:nvSpPr>
          <p:cNvPr id="4" name="TextBox 4"/>
          <p:cNvSpPr txBox="1"/>
          <p:nvPr/>
        </p:nvSpPr>
        <p:spPr>
          <a:xfrm>
            <a:off x="2610707" y="1301432"/>
            <a:ext cx="13639800" cy="2923877"/>
          </a:xfrm>
          <a:prstGeom prst="rect">
            <a:avLst/>
          </a:prstGeom>
        </p:spPr>
        <p:txBody>
          <a:bodyPr wrap="square" lIns="0" tIns="0" rIns="0" bIns="0" rtlCol="0" anchor="t">
            <a:spAutoFit/>
          </a:bodyPr>
          <a:lstStyle/>
          <a:p>
            <a:pPr>
              <a:lnSpc>
                <a:spcPts val="3785"/>
              </a:lnSpc>
              <a:spcBef>
                <a:spcPct val="0"/>
              </a:spcBef>
            </a:pPr>
            <a:endParaRPr lang="en-US" sz="3600" spc="14" dirty="0">
              <a:solidFill>
                <a:srgbClr val="FFFFFF"/>
              </a:solidFill>
              <a:latin typeface="Times Neue Roman"/>
            </a:endParaRPr>
          </a:p>
          <a:p>
            <a:pPr>
              <a:lnSpc>
                <a:spcPts val="3785"/>
              </a:lnSpc>
              <a:spcBef>
                <a:spcPct val="0"/>
              </a:spcBef>
            </a:pPr>
            <a:endParaRPr lang="en-US" sz="3600" spc="14" dirty="0">
              <a:solidFill>
                <a:srgbClr val="FFFFFF"/>
              </a:solidFill>
              <a:latin typeface="Times Neue Roman"/>
            </a:endParaRPr>
          </a:p>
          <a:p>
            <a:pPr>
              <a:lnSpc>
                <a:spcPts val="3785"/>
              </a:lnSpc>
              <a:spcBef>
                <a:spcPct val="0"/>
              </a:spcBef>
            </a:pPr>
            <a:endParaRPr lang="en-US" sz="3600" spc="14" dirty="0">
              <a:solidFill>
                <a:srgbClr val="FFFFFF"/>
              </a:solidFill>
              <a:latin typeface="Times Neue Roman"/>
            </a:endParaRPr>
          </a:p>
          <a:p>
            <a:pPr>
              <a:lnSpc>
                <a:spcPts val="3785"/>
              </a:lnSpc>
              <a:spcBef>
                <a:spcPct val="0"/>
              </a:spcBef>
            </a:pPr>
            <a:r>
              <a:rPr lang="en-US" sz="3600" spc="14" dirty="0">
                <a:solidFill>
                  <a:srgbClr val="FFFFFF"/>
                </a:solidFill>
                <a:latin typeface="Times Neue Roman"/>
              </a:rPr>
              <a:t>Asymmetric Key Cryptography uses two different keys for encryption and decryption. The key used for encryption is the public key, and the key used for decryption is the private key.</a:t>
            </a:r>
          </a:p>
        </p:txBody>
      </p:sp>
      <p:sp>
        <p:nvSpPr>
          <p:cNvPr id="5" name="TextBox 5"/>
          <p:cNvSpPr txBox="1"/>
          <p:nvPr/>
        </p:nvSpPr>
        <p:spPr>
          <a:xfrm>
            <a:off x="878014" y="3009900"/>
            <a:ext cx="3465386" cy="1830309"/>
          </a:xfrm>
          <a:prstGeom prst="rect">
            <a:avLst/>
          </a:prstGeom>
        </p:spPr>
        <p:txBody>
          <a:bodyPr wrap="square" lIns="0" tIns="0" rIns="0" bIns="0" rtlCol="0" anchor="t">
            <a:spAutoFit/>
          </a:bodyPr>
          <a:lstStyle/>
          <a:p>
            <a:pPr algn="ctr">
              <a:lnSpc>
                <a:spcPts val="4900"/>
              </a:lnSpc>
            </a:pPr>
            <a:endParaRPr lang="en-US" sz="3600" dirty="0">
              <a:solidFill>
                <a:srgbClr val="A6A6A6"/>
              </a:solidFill>
              <a:latin typeface="Times New Roman" panose="02020603050405020304" pitchFamily="18" charset="0"/>
              <a:cs typeface="Times New Roman" panose="02020603050405020304" pitchFamily="18" charset="0"/>
            </a:endParaRPr>
          </a:p>
          <a:p>
            <a:pPr algn="ctr">
              <a:lnSpc>
                <a:spcPts val="4900"/>
              </a:lnSpc>
            </a:pPr>
            <a:endParaRPr lang="en-US" sz="3600" dirty="0">
              <a:solidFill>
                <a:srgbClr val="A6A6A6"/>
              </a:solidFill>
              <a:latin typeface="Times New Roman" panose="02020603050405020304" pitchFamily="18" charset="0"/>
              <a:cs typeface="Times New Roman" panose="02020603050405020304" pitchFamily="18" charset="0"/>
            </a:endParaRPr>
          </a:p>
          <a:p>
            <a:pPr algn="ctr">
              <a:lnSpc>
                <a:spcPts val="4900"/>
              </a:lnSpc>
            </a:pPr>
            <a:r>
              <a:rPr lang="en-US" sz="3600" dirty="0">
                <a:solidFill>
                  <a:srgbClr val="A6A6A6"/>
                </a:solidFill>
                <a:latin typeface="Times New Roman" panose="02020603050405020304" pitchFamily="18" charset="0"/>
                <a:cs typeface="Times New Roman" panose="02020603050405020304" pitchFamily="18" charset="0"/>
              </a:rPr>
              <a:t>Applications</a:t>
            </a:r>
            <a:r>
              <a:rPr lang="en-US" sz="3600" dirty="0">
                <a:solidFill>
                  <a:srgbClr val="A6A6A6"/>
                </a:solidFill>
                <a:latin typeface="Norwester"/>
              </a:rPr>
              <a:t>: </a:t>
            </a:r>
          </a:p>
        </p:txBody>
      </p:sp>
      <p:sp>
        <p:nvSpPr>
          <p:cNvPr id="6" name="TextBox 6"/>
          <p:cNvSpPr txBox="1"/>
          <p:nvPr/>
        </p:nvSpPr>
        <p:spPr>
          <a:xfrm>
            <a:off x="1850013" y="5448300"/>
            <a:ext cx="14075787" cy="1866858"/>
          </a:xfrm>
          <a:prstGeom prst="rect">
            <a:avLst/>
          </a:prstGeom>
        </p:spPr>
        <p:txBody>
          <a:bodyPr wrap="square" lIns="0" tIns="0" rIns="0" bIns="0" rtlCol="0" anchor="t">
            <a:spAutoFit/>
          </a:bodyPr>
          <a:lstStyle/>
          <a:p>
            <a:pPr marL="669291" lvl="1" indent="-334646">
              <a:lnSpc>
                <a:spcPts val="4898"/>
              </a:lnSpc>
              <a:buFont typeface="Arial"/>
              <a:buChar char="•"/>
            </a:pPr>
            <a:r>
              <a:rPr lang="en-US" sz="3600" dirty="0">
                <a:solidFill>
                  <a:srgbClr val="FFFFFF"/>
                </a:solidFill>
                <a:latin typeface="Times Neue Roman"/>
              </a:rPr>
              <a:t>Digital Signatures to maintain authenticity of documents.</a:t>
            </a:r>
          </a:p>
          <a:p>
            <a:pPr marL="712470" lvl="1" indent="-356235">
              <a:lnSpc>
                <a:spcPts val="5214"/>
              </a:lnSpc>
              <a:buFont typeface="Arial"/>
              <a:buChar char="•"/>
            </a:pPr>
            <a:r>
              <a:rPr lang="en-US" sz="3600" dirty="0">
                <a:solidFill>
                  <a:srgbClr val="FFFFFF"/>
                </a:solidFill>
                <a:latin typeface="Times Neue Roman"/>
              </a:rPr>
              <a:t>Managing Crypto-currency transactions securely.</a:t>
            </a:r>
          </a:p>
          <a:p>
            <a:pPr marL="669291" lvl="1" indent="-334646">
              <a:lnSpc>
                <a:spcPts val="4898"/>
              </a:lnSpc>
              <a:buFont typeface="Arial"/>
              <a:buChar char="•"/>
            </a:pPr>
            <a:r>
              <a:rPr lang="en-US" sz="3600" dirty="0">
                <a:solidFill>
                  <a:srgbClr val="FFFFFF"/>
                </a:solidFill>
                <a:latin typeface="Times Neue Roman"/>
              </a:rPr>
              <a:t>Encrypted browsing sessions for better protection against hackers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1066800" y="1638300"/>
            <a:ext cx="16687248" cy="7319343"/>
          </a:xfrm>
          <a:prstGeom prst="rect">
            <a:avLst/>
          </a:prstGeom>
        </p:spPr>
      </p:pic>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docProps/app.xml><?xml version="1.0" encoding="utf-8"?>
<Properties xmlns="http://schemas.openxmlformats.org/officeDocument/2006/extended-properties" xmlns:vt="http://schemas.openxmlformats.org/officeDocument/2006/docPropsVTypes">
  <Template>Ion Boardroom</Template>
  <TotalTime>449</TotalTime>
  <Words>1180</Words>
  <Application>Microsoft Office PowerPoint</Application>
  <PresentationFormat>Custom</PresentationFormat>
  <Paragraphs>117</Paragraphs>
  <Slides>17</Slides>
  <Notes>0</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17</vt:i4>
      </vt:variant>
    </vt:vector>
  </HeadingPairs>
  <TitlesOfParts>
    <vt:vector size="31" baseType="lpstr">
      <vt:lpstr>Times Neue Roman</vt:lpstr>
      <vt:lpstr>League Spartan</vt:lpstr>
      <vt:lpstr>Tw Cen MT</vt:lpstr>
      <vt:lpstr>Times Neue Roman Bold</vt:lpstr>
      <vt:lpstr>Norwester Bold</vt:lpstr>
      <vt:lpstr>Canva Sans</vt:lpstr>
      <vt:lpstr>Canva Sans Bold</vt:lpstr>
      <vt:lpstr>Norwester</vt:lpstr>
      <vt:lpstr>Arial</vt:lpstr>
      <vt:lpstr>Wingdings</vt:lpstr>
      <vt:lpstr>Algerian</vt:lpstr>
      <vt:lpstr>Playfair Display Black Bold</vt:lpstr>
      <vt:lpstr>Times New Roman</vt:lpstr>
      <vt:lpstr>Circuit</vt:lpstr>
      <vt:lpstr>PowerPoint Presentation</vt:lpstr>
      <vt:lpstr>PowerPoint Presentation</vt:lpstr>
      <vt:lpstr>   Contents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STUDY ON SYMMETRIC AND ASYMMETRIC KEY ENCRYPTION ALGORITHMS</dc:title>
  <dc:creator>ADMIN</dc:creator>
  <cp:lastModifiedBy>Rajesh Gupta</cp:lastModifiedBy>
  <cp:revision>15</cp:revision>
  <dcterms:created xsi:type="dcterms:W3CDTF">2006-08-16T00:00:00Z</dcterms:created>
  <dcterms:modified xsi:type="dcterms:W3CDTF">2023-03-19T13:02:11Z</dcterms:modified>
  <dc:identifier>DAFNBGWMKyA</dc:identifier>
</cp:coreProperties>
</file>